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6.xml" ContentType="application/vnd.openxmlformats-officedocument.themeOverride+xml"/>
  <Override PartName="/ppt/notesSlides/notesSlide49.xml" ContentType="application/vnd.openxmlformats-officedocument.presentationml.notesSlide+xml"/>
  <Override PartName="/ppt/theme/themeOverride7.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handoutMasterIdLst>
    <p:handoutMasterId r:id="rId54"/>
  </p:handoutMasterIdLst>
  <p:sldIdLst>
    <p:sldId id="321" r:id="rId2"/>
    <p:sldId id="265" r:id="rId3"/>
    <p:sldId id="264" r:id="rId4"/>
    <p:sldId id="257" r:id="rId5"/>
    <p:sldId id="263" r:id="rId6"/>
    <p:sldId id="266" r:id="rId7"/>
    <p:sldId id="267" r:id="rId8"/>
    <p:sldId id="268" r:id="rId9"/>
    <p:sldId id="269" r:id="rId10"/>
    <p:sldId id="311" r:id="rId11"/>
    <p:sldId id="271" r:id="rId12"/>
    <p:sldId id="273" r:id="rId13"/>
    <p:sldId id="272" r:id="rId14"/>
    <p:sldId id="274" r:id="rId15"/>
    <p:sldId id="275" r:id="rId16"/>
    <p:sldId id="316" r:id="rId17"/>
    <p:sldId id="317" r:id="rId18"/>
    <p:sldId id="281" r:id="rId19"/>
    <p:sldId id="280" r:id="rId20"/>
    <p:sldId id="282" r:id="rId21"/>
    <p:sldId id="283" r:id="rId22"/>
    <p:sldId id="284" r:id="rId23"/>
    <p:sldId id="286" r:id="rId24"/>
    <p:sldId id="285" r:id="rId25"/>
    <p:sldId id="287" r:id="rId26"/>
    <p:sldId id="319" r:id="rId27"/>
    <p:sldId id="288" r:id="rId28"/>
    <p:sldId id="289" r:id="rId29"/>
    <p:sldId id="290" r:id="rId30"/>
    <p:sldId id="291" r:id="rId31"/>
    <p:sldId id="292" r:id="rId32"/>
    <p:sldId id="293" r:id="rId33"/>
    <p:sldId id="294" r:id="rId34"/>
    <p:sldId id="296" r:id="rId35"/>
    <p:sldId id="320" r:id="rId36"/>
    <p:sldId id="295" r:id="rId37"/>
    <p:sldId id="299" r:id="rId38"/>
    <p:sldId id="300" r:id="rId39"/>
    <p:sldId id="297" r:id="rId40"/>
    <p:sldId id="298" r:id="rId41"/>
    <p:sldId id="301" r:id="rId42"/>
    <p:sldId id="302" r:id="rId43"/>
    <p:sldId id="303" r:id="rId44"/>
    <p:sldId id="304" r:id="rId45"/>
    <p:sldId id="305" r:id="rId46"/>
    <p:sldId id="306" r:id="rId47"/>
    <p:sldId id="307" r:id="rId48"/>
    <p:sldId id="308" r:id="rId49"/>
    <p:sldId id="322" r:id="rId50"/>
    <p:sldId id="318" r:id="rId51"/>
    <p:sldId id="32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3B5"/>
    <a:srgbClr val="3E78B8"/>
    <a:srgbClr val="030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13" autoAdjust="0"/>
  </p:normalViewPr>
  <p:slideViewPr>
    <p:cSldViewPr>
      <p:cViewPr varScale="1">
        <p:scale>
          <a:sx n="65" d="100"/>
          <a:sy n="65" d="100"/>
        </p:scale>
        <p:origin x="145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58"/>
    </p:cViewPr>
  </p:sorterViewPr>
  <p:notesViewPr>
    <p:cSldViewPr>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A78444A-66DB-4841-9E91-987462B898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3CB59045-5A54-4B7A-B4AF-91ED2BC7E5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F8B4E-18EB-4131-B6D8-EDF0C33285E9}" type="datetimeFigureOut">
              <a:rPr lang="es-CO" smtClean="0"/>
              <a:t>30/06/2018</a:t>
            </a:fld>
            <a:endParaRPr lang="es-CO"/>
          </a:p>
        </p:txBody>
      </p:sp>
      <p:sp>
        <p:nvSpPr>
          <p:cNvPr id="4" name="Marcador de pie de página 3">
            <a:extLst>
              <a:ext uri="{FF2B5EF4-FFF2-40B4-BE49-F238E27FC236}">
                <a16:creationId xmlns:a16="http://schemas.microsoft.com/office/drawing/2014/main" id="{8118EF11-8D38-4DB2-A3D1-437FCD133D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A22E31BD-63CE-44F5-812E-8FCE257CBE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FB47FB-B093-456F-AA0A-D68AC5B9F4C0}" type="slidenum">
              <a:rPr lang="es-CO" smtClean="0"/>
              <a:t>‹Nº›</a:t>
            </a:fld>
            <a:endParaRPr lang="es-CO"/>
          </a:p>
        </p:txBody>
      </p:sp>
    </p:spTree>
    <p:extLst>
      <p:ext uri="{BB962C8B-B14F-4D97-AF65-F5344CB8AC3E}">
        <p14:creationId xmlns:p14="http://schemas.microsoft.com/office/powerpoint/2010/main" val="1261095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A1257-104A-4F6A-A3BA-99ACEE73D80D}" type="datetimeFigureOut">
              <a:rPr lang="en-US" smtClean="0"/>
              <a:pPr/>
              <a:t>6/30/2018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F810D-5AEB-4E0E-BAD2-B7DC2CA2A54B}"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a:t>
            </a:fld>
            <a:endParaRPr lang="en-US"/>
          </a:p>
        </p:txBody>
      </p:sp>
    </p:spTree>
    <p:extLst>
      <p:ext uri="{BB962C8B-B14F-4D97-AF65-F5344CB8AC3E}">
        <p14:creationId xmlns:p14="http://schemas.microsoft.com/office/powerpoint/2010/main" val="312267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16</a:t>
            </a:fld>
            <a:endParaRPr lang="en-US"/>
          </a:p>
        </p:txBody>
      </p:sp>
    </p:spTree>
    <p:extLst>
      <p:ext uri="{BB962C8B-B14F-4D97-AF65-F5344CB8AC3E}">
        <p14:creationId xmlns:p14="http://schemas.microsoft.com/office/powerpoint/2010/main" val="10267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17</a:t>
            </a:fld>
            <a:endParaRPr lang="en-US"/>
          </a:p>
        </p:txBody>
      </p:sp>
    </p:spTree>
    <p:extLst>
      <p:ext uri="{BB962C8B-B14F-4D97-AF65-F5344CB8AC3E}">
        <p14:creationId xmlns:p14="http://schemas.microsoft.com/office/powerpoint/2010/main" val="1731136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26</a:t>
            </a:fld>
            <a:endParaRPr lang="en-US"/>
          </a:p>
        </p:txBody>
      </p:sp>
    </p:spTree>
    <p:extLst>
      <p:ext uri="{BB962C8B-B14F-4D97-AF65-F5344CB8AC3E}">
        <p14:creationId xmlns:p14="http://schemas.microsoft.com/office/powerpoint/2010/main" val="3131752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35</a:t>
            </a:fld>
            <a:endParaRPr lang="en-US"/>
          </a:p>
        </p:txBody>
      </p:sp>
    </p:spTree>
    <p:extLst>
      <p:ext uri="{BB962C8B-B14F-4D97-AF65-F5344CB8AC3E}">
        <p14:creationId xmlns:p14="http://schemas.microsoft.com/office/powerpoint/2010/main" val="418778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49</a:t>
            </a:fld>
            <a:endParaRPr lang="en-US"/>
          </a:p>
        </p:txBody>
      </p:sp>
    </p:spTree>
    <p:extLst>
      <p:ext uri="{BB962C8B-B14F-4D97-AF65-F5344CB8AC3E}">
        <p14:creationId xmlns:p14="http://schemas.microsoft.com/office/powerpoint/2010/main" val="111153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50</a:t>
            </a:fld>
            <a:endParaRPr lang="en-US"/>
          </a:p>
        </p:txBody>
      </p:sp>
    </p:spTree>
    <p:extLst>
      <p:ext uri="{BB962C8B-B14F-4D97-AF65-F5344CB8AC3E}">
        <p14:creationId xmlns:p14="http://schemas.microsoft.com/office/powerpoint/2010/main" val="964761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51</a:t>
            </a:fld>
            <a:endParaRPr lang="en-US"/>
          </a:p>
        </p:txBody>
      </p:sp>
    </p:spTree>
    <p:extLst>
      <p:ext uri="{BB962C8B-B14F-4D97-AF65-F5344CB8AC3E}">
        <p14:creationId xmlns:p14="http://schemas.microsoft.com/office/powerpoint/2010/main" val="127751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FF810D-5AEB-4E0E-BAD2-B7DC2CA2A54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681AA66-4565-4875-AEB3-00A6199E218E}" type="datetimeFigureOut">
              <a:rPr lang="en-US" smtClean="0"/>
              <a:pPr/>
              <a:t>6/30/2018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948F86E-3AD6-4220-B337-3A4C2B455FFB}"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81AA66-4565-4875-AEB3-00A6199E218E}"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F86E-3AD6-4220-B337-3A4C2B455FF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81AA66-4565-4875-AEB3-00A6199E218E}"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F86E-3AD6-4220-B337-3A4C2B455FF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81AA66-4565-4875-AEB3-00A6199E218E}"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F86E-3AD6-4220-B337-3A4C2B455FF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81AA66-4565-4875-AEB3-00A6199E218E}"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F86E-3AD6-4220-B337-3A4C2B455FFB}"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81AA66-4565-4875-AEB3-00A6199E218E}"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8F86E-3AD6-4220-B337-3A4C2B455FF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681AA66-4565-4875-AEB3-00A6199E218E}" type="datetimeFigureOut">
              <a:rPr lang="en-US" smtClean="0"/>
              <a:pPr/>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8F86E-3AD6-4220-B337-3A4C2B455FF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681AA66-4565-4875-AEB3-00A6199E218E}" type="datetimeFigureOut">
              <a:rPr lang="en-US" smtClean="0"/>
              <a:pPr/>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8F86E-3AD6-4220-B337-3A4C2B455FF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1AA66-4565-4875-AEB3-00A6199E218E}" type="datetimeFigureOut">
              <a:rPr lang="en-US" smtClean="0"/>
              <a:pPr/>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8F86E-3AD6-4220-B337-3A4C2B455FF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81AA66-4565-4875-AEB3-00A6199E218E}"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8F86E-3AD6-4220-B337-3A4C2B455FF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681AA66-4565-4875-AEB3-00A6199E218E}"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948F86E-3AD6-4220-B337-3A4C2B455FFB}" type="slidenum">
              <a:rPr lang="en-US" smtClean="0"/>
              <a:pPr/>
              <a:t>‹Nº›</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81AA66-4565-4875-AEB3-00A6199E218E}" type="datetimeFigureOut">
              <a:rPr lang="en-US" smtClean="0"/>
              <a:pPr/>
              <a:t>6/30/2018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48F86E-3AD6-4220-B337-3A4C2B455FFB}" type="slidenum">
              <a:rPr lang="en-US" smtClean="0"/>
              <a:pPr/>
              <a:t>‹Nº›</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2.jp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10.xml"/><Relationship Id="rId9" Type="http://schemas.openxmlformats.org/officeDocument/2006/relationships/hyperlink" Target="ERROR%20CONCURSO.ppsx"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11.xml"/><Relationship Id="rId9" Type="http://schemas.openxmlformats.org/officeDocument/2006/relationships/hyperlink" Target="ERROR%20CONCURSO.ppsx"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12.xml"/><Relationship Id="rId9"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13.xml"/><Relationship Id="rId9"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14.xml"/><Relationship Id="rId9"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15.xml"/><Relationship Id="rId9" Type="http://schemas.openxmlformats.org/officeDocument/2006/relationships/hyperlink" Target="ERROR%20CONCURSO.ppsx" TargetMode="External"/></Relationships>
</file>

<file path=ppt/slides/_rels/slide16.xml.rels><?xml version="1.0" encoding="UTF-8" standalone="yes"?>
<Relationships xmlns="http://schemas.openxmlformats.org/package/2006/relationships"><Relationship Id="rId8" Type="http://schemas.openxmlformats.org/officeDocument/2006/relationships/audio" Target="../media/audio3.wav"/><Relationship Id="rId3" Type="http://schemas.microsoft.com/office/2007/relationships/media" Target="../media/media2.mp4"/><Relationship Id="rId7" Type="http://schemas.openxmlformats.org/officeDocument/2006/relationships/audio" Target="../media/audio2.wav"/><Relationship Id="rId12" Type="http://schemas.openxmlformats.org/officeDocument/2006/relationships/image" Target="../media/image4.png"/><Relationship Id="rId2" Type="http://schemas.openxmlformats.org/officeDocument/2006/relationships/video" Target="NULL" TargetMode="External"/><Relationship Id="rId1" Type="http://schemas.openxmlformats.org/officeDocument/2006/relationships/themeOverride" Target="../theme/themeOverride2.xml"/><Relationship Id="rId6" Type="http://schemas.openxmlformats.org/officeDocument/2006/relationships/audio" Target="../media/audio1.wav"/><Relationship Id="rId11" Type="http://schemas.openxmlformats.org/officeDocument/2006/relationships/hyperlink" Target="Bien.Felicitaciones.ppsx" TargetMode="External"/><Relationship Id="rId5" Type="http://schemas.openxmlformats.org/officeDocument/2006/relationships/notesSlide" Target="../notesSlides/notesSlide16.xml"/><Relationship Id="rId10" Type="http://schemas.openxmlformats.org/officeDocument/2006/relationships/hyperlink" Target="ERROR%20CONCURSO.ppsx" TargetMode="External"/><Relationship Id="rId4" Type="http://schemas.openxmlformats.org/officeDocument/2006/relationships/slideLayout" Target="../slideLayouts/slideLayout2.xml"/><Relationship Id="rId9" Type="http://schemas.openxmlformats.org/officeDocument/2006/relationships/hyperlink" Target="No%20estudiaste.ppsx" TargetMode="External"/></Relationships>
</file>

<file path=ppt/slides/_rels/slide17.xml.rels><?xml version="1.0" encoding="UTF-8" standalone="yes"?>
<Relationships xmlns="http://schemas.openxmlformats.org/package/2006/relationships"><Relationship Id="rId8" Type="http://schemas.openxmlformats.org/officeDocument/2006/relationships/audio" Target="../media/audio3.wav"/><Relationship Id="rId3" Type="http://schemas.microsoft.com/office/2007/relationships/media" Target="../media/media2.mp4"/><Relationship Id="rId7" Type="http://schemas.openxmlformats.org/officeDocument/2006/relationships/audio" Target="../media/audio2.wav"/><Relationship Id="rId12" Type="http://schemas.openxmlformats.org/officeDocument/2006/relationships/image" Target="../media/image4.png"/><Relationship Id="rId2" Type="http://schemas.openxmlformats.org/officeDocument/2006/relationships/video" Target="NULL" TargetMode="External"/><Relationship Id="rId1" Type="http://schemas.openxmlformats.org/officeDocument/2006/relationships/themeOverride" Target="../theme/themeOverride3.xml"/><Relationship Id="rId6" Type="http://schemas.openxmlformats.org/officeDocument/2006/relationships/audio" Target="../media/audio1.wav"/><Relationship Id="rId11" Type="http://schemas.openxmlformats.org/officeDocument/2006/relationships/hyperlink" Target="Bien.Felicitaciones.ppsx" TargetMode="External"/><Relationship Id="rId5" Type="http://schemas.openxmlformats.org/officeDocument/2006/relationships/notesSlide" Target="../notesSlides/notesSlide17.xml"/><Relationship Id="rId10" Type="http://schemas.openxmlformats.org/officeDocument/2006/relationships/hyperlink" Target="ERROR%20CONCURSO.ppsx" TargetMode="External"/><Relationship Id="rId4" Type="http://schemas.openxmlformats.org/officeDocument/2006/relationships/slideLayout" Target="../slideLayouts/slideLayout2.xml"/><Relationship Id="rId9" Type="http://schemas.openxmlformats.org/officeDocument/2006/relationships/hyperlink" Target="No%20estudiaste.ppsx"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18.xml"/><Relationship Id="rId9" Type="http://schemas.openxmlformats.org/officeDocument/2006/relationships/hyperlink" Target="ERROR%20CONCURSO.ppsx"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19.xml"/><Relationship Id="rId9" Type="http://schemas.openxmlformats.org/officeDocument/2006/relationships/hyperlink" Target="ERROR%20CONCURSO.ppsx"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2.xml"/><Relationship Id="rId9" Type="http://schemas.openxmlformats.org/officeDocument/2006/relationships/hyperlink" Target="ERROR%20CONCURSO.ppsx"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21.xml"/><Relationship Id="rId9"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22.xml"/><Relationship Id="rId9" Type="http://schemas.openxmlformats.org/officeDocument/2006/relationships/audio" Target="../media/audio1.wav"/></Relationships>
</file>

<file path=ppt/slides/_rels/slide23.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23.xml"/><Relationship Id="rId9" Type="http://schemas.openxmlformats.org/officeDocument/2006/relationships/hyperlink" Target="ERROR%20CONCURSO.pps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24.xml"/><Relationship Id="rId9" Type="http://schemas.openxmlformats.org/officeDocument/2006/relationships/audio" Target="../media/audio1.wav"/></Relationships>
</file>

<file path=ppt/slides/_rels/slide25.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25.xml"/><Relationship Id="rId9"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microsoft.com/office/2007/relationships/media" Target="../media/media2.mp4"/><Relationship Id="rId7" Type="http://schemas.openxmlformats.org/officeDocument/2006/relationships/audio" Target="../media/audio3.wav"/><Relationship Id="rId12" Type="http://schemas.openxmlformats.org/officeDocument/2006/relationships/image" Target="../media/image4.png"/><Relationship Id="rId2" Type="http://schemas.openxmlformats.org/officeDocument/2006/relationships/video" Target="NULL" TargetMode="External"/><Relationship Id="rId1" Type="http://schemas.openxmlformats.org/officeDocument/2006/relationships/themeOverride" Target="../theme/themeOverride4.xml"/><Relationship Id="rId6" Type="http://schemas.openxmlformats.org/officeDocument/2006/relationships/audio" Target="../media/audio2.wav"/><Relationship Id="rId11" Type="http://schemas.openxmlformats.org/officeDocument/2006/relationships/hyperlink" Target="Bien.Felicitaciones.ppsx" TargetMode="External"/><Relationship Id="rId5" Type="http://schemas.openxmlformats.org/officeDocument/2006/relationships/notesSlide" Target="../notesSlides/notesSlide26.xml"/><Relationship Id="rId10" Type="http://schemas.openxmlformats.org/officeDocument/2006/relationships/audio" Target="../media/audio1.wav"/><Relationship Id="rId4" Type="http://schemas.openxmlformats.org/officeDocument/2006/relationships/slideLayout" Target="../slideLayouts/slideLayout2.xml"/><Relationship Id="rId9" Type="http://schemas.openxmlformats.org/officeDocument/2006/relationships/hyperlink" Target="ERROR%20CONCURSO.ppsx"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27.xml"/><Relationship Id="rId9" Type="http://schemas.openxmlformats.org/officeDocument/2006/relationships/audio" Target="../media/audio1.wav"/></Relationships>
</file>

<file path=ppt/slides/_rels/slide28.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28.xml"/><Relationship Id="rId9" Type="http://schemas.openxmlformats.org/officeDocument/2006/relationships/hyperlink" Target="ERROR%20CONCURSO.ppsx"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29.xml"/><Relationship Id="rId9" Type="http://schemas.openxmlformats.org/officeDocument/2006/relationships/hyperlink" Target="ERROR%20CONCURSO.ppsx"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3.xml"/><Relationship Id="rId9" Type="http://schemas.openxmlformats.org/officeDocument/2006/relationships/hyperlink" Target="ERROR%20CONCURSO.ppsx"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30.xml"/><Relationship Id="rId9" Type="http://schemas.openxmlformats.org/officeDocument/2006/relationships/audio" Target="../media/audio1.wav"/></Relationships>
</file>

<file path=ppt/slides/_rels/slide31.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31.xml"/><Relationship Id="rId9" Type="http://schemas.openxmlformats.org/officeDocument/2006/relationships/audio" Target="../media/audio1.wav"/></Relationships>
</file>

<file path=ppt/slides/_rels/slide32.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32.xml"/><Relationship Id="rId9" Type="http://schemas.openxmlformats.org/officeDocument/2006/relationships/hyperlink" Target="ERROR%20CONCURSO.pps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33.xml"/><Relationship Id="rId9" Type="http://schemas.openxmlformats.org/officeDocument/2006/relationships/hyperlink" Target="ERROR%20CONCURSO.ppsx"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34.xml"/><Relationship Id="rId9" Type="http://schemas.openxmlformats.org/officeDocument/2006/relationships/audio" Target="../media/audio1.wav"/></Relationships>
</file>

<file path=ppt/slides/_rels/slide35.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microsoft.com/office/2007/relationships/media" Target="../media/media2.mp4"/><Relationship Id="rId7" Type="http://schemas.openxmlformats.org/officeDocument/2006/relationships/audio" Target="../media/audio3.wav"/><Relationship Id="rId12" Type="http://schemas.openxmlformats.org/officeDocument/2006/relationships/image" Target="../media/image4.png"/><Relationship Id="rId2" Type="http://schemas.openxmlformats.org/officeDocument/2006/relationships/video" Target="NULL" TargetMode="External"/><Relationship Id="rId1" Type="http://schemas.openxmlformats.org/officeDocument/2006/relationships/themeOverride" Target="../theme/themeOverride5.xml"/><Relationship Id="rId6" Type="http://schemas.openxmlformats.org/officeDocument/2006/relationships/audio" Target="../media/audio2.wav"/><Relationship Id="rId11" Type="http://schemas.openxmlformats.org/officeDocument/2006/relationships/hyperlink" Target="Bien.Felicitaciones.ppsx" TargetMode="External"/><Relationship Id="rId5" Type="http://schemas.openxmlformats.org/officeDocument/2006/relationships/notesSlide" Target="../notesSlides/notesSlide35.xml"/><Relationship Id="rId10" Type="http://schemas.openxmlformats.org/officeDocument/2006/relationships/audio" Target="../media/audio1.wav"/><Relationship Id="rId4" Type="http://schemas.openxmlformats.org/officeDocument/2006/relationships/slideLayout" Target="../slideLayouts/slideLayout2.xml"/><Relationship Id="rId9" Type="http://schemas.openxmlformats.org/officeDocument/2006/relationships/hyperlink" Target="ERROR%20CONCURSO.ppsx"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36.xml"/><Relationship Id="rId9" Type="http://schemas.openxmlformats.org/officeDocument/2006/relationships/audio" Target="../media/audio1.wav"/></Relationships>
</file>

<file path=ppt/slides/_rels/slide37.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37.xml"/><Relationship Id="rId9" Type="http://schemas.openxmlformats.org/officeDocument/2006/relationships/audio" Target="../media/audio1.wav"/></Relationships>
</file>

<file path=ppt/slides/_rels/slide38.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38.xml"/><Relationship Id="rId9" Type="http://schemas.openxmlformats.org/officeDocument/2006/relationships/audio" Target="../media/audio1.wav"/></Relationships>
</file>

<file path=ppt/slides/_rels/slide39.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39.xml"/><Relationship Id="rId9" Type="http://schemas.openxmlformats.org/officeDocument/2006/relationships/hyperlink" Target="ERROR%20CONCURSO.ppsx"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4.xml"/><Relationship Id="rId9" Type="http://schemas.openxmlformats.org/officeDocument/2006/relationships/audio" Target="../media/audio1.wav"/></Relationships>
</file>

<file path=ppt/slides/_rels/slide40.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40.xml"/><Relationship Id="rId9" Type="http://schemas.openxmlformats.org/officeDocument/2006/relationships/hyperlink" Target="ERROR%20CONCURSO.ppsx"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41.xml"/><Relationship Id="rId9" Type="http://schemas.openxmlformats.org/officeDocument/2006/relationships/audio" Target="../media/audio1.wav"/></Relationships>
</file>

<file path=ppt/slides/_rels/slide42.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42.xml"/><Relationship Id="rId9" Type="http://schemas.openxmlformats.org/officeDocument/2006/relationships/audio" Target="../media/audio1.wav"/></Relationships>
</file>

<file path=ppt/slides/_rels/slide43.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43.xml"/><Relationship Id="rId9" Type="http://schemas.openxmlformats.org/officeDocument/2006/relationships/hyperlink" Target="ERROR%20CONCURSO.ppsx"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44.xml"/><Relationship Id="rId9" Type="http://schemas.openxmlformats.org/officeDocument/2006/relationships/hyperlink" Target="ERROR%20CONCURSO.ppsx"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45.xml"/><Relationship Id="rId9" Type="http://schemas.openxmlformats.org/officeDocument/2006/relationships/audio" Target="../media/audio1.wav"/></Relationships>
</file>

<file path=ppt/slides/_rels/slide46.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46.xml"/><Relationship Id="rId9" Type="http://schemas.openxmlformats.org/officeDocument/2006/relationships/audio" Target="../media/audio1.wav"/></Relationships>
</file>

<file path=ppt/slides/_rels/slide47.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47.xml"/><Relationship Id="rId9" Type="http://schemas.openxmlformats.org/officeDocument/2006/relationships/hyperlink" Target="ERROR%20CONCURSO.ppsx"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48.xml"/><Relationship Id="rId9" Type="http://schemas.openxmlformats.org/officeDocument/2006/relationships/hyperlink" Target="ERROR%20CONCURSO.ppsx" TargetMode="External"/></Relationships>
</file>

<file path=ppt/slides/_rels/slide49.xml.rels><?xml version="1.0" encoding="UTF-8" standalone="yes"?>
<Relationships xmlns="http://schemas.openxmlformats.org/package/2006/relationships"><Relationship Id="rId8" Type="http://schemas.openxmlformats.org/officeDocument/2006/relationships/audio" Target="../media/audio3.wav"/><Relationship Id="rId3" Type="http://schemas.microsoft.com/office/2007/relationships/media" Target="../media/media2.mp4"/><Relationship Id="rId7" Type="http://schemas.openxmlformats.org/officeDocument/2006/relationships/audio" Target="../media/audio2.wav"/><Relationship Id="rId2" Type="http://schemas.openxmlformats.org/officeDocument/2006/relationships/video" Target="NULL" TargetMode="External"/><Relationship Id="rId1" Type="http://schemas.openxmlformats.org/officeDocument/2006/relationships/themeOverride" Target="../theme/themeOverride6.xm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notesSlide" Target="../notesSlides/notesSlide49.xml"/><Relationship Id="rId10" Type="http://schemas.openxmlformats.org/officeDocument/2006/relationships/hyperlink" Target="ERROR%20CONCURSO.ppsx" TargetMode="External"/><Relationship Id="rId4" Type="http://schemas.openxmlformats.org/officeDocument/2006/relationships/slideLayout" Target="../slideLayouts/slideLayout2.xml"/><Relationship Id="rId9" Type="http://schemas.openxmlformats.org/officeDocument/2006/relationships/hyperlink" Target="No%20estudiaste.ppsx"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5.xml"/><Relationship Id="rId9" Type="http://schemas.openxmlformats.org/officeDocument/2006/relationships/audio" Target="../media/audio1.wav"/></Relationships>
</file>

<file path=ppt/slides/_rels/slide50.xml.rels><?xml version="1.0" encoding="UTF-8" standalone="yes"?>
<Relationships xmlns="http://schemas.openxmlformats.org/package/2006/relationships"><Relationship Id="rId8" Type="http://schemas.openxmlformats.org/officeDocument/2006/relationships/audio" Target="../media/audio3.wav"/><Relationship Id="rId3" Type="http://schemas.microsoft.com/office/2007/relationships/media" Target="../media/media2.mp4"/><Relationship Id="rId7" Type="http://schemas.openxmlformats.org/officeDocument/2006/relationships/audio" Target="../media/audio2.wav"/><Relationship Id="rId12" Type="http://schemas.openxmlformats.org/officeDocument/2006/relationships/image" Target="../media/image4.png"/><Relationship Id="rId2" Type="http://schemas.openxmlformats.org/officeDocument/2006/relationships/video" Target="NULL" TargetMode="External"/><Relationship Id="rId1" Type="http://schemas.openxmlformats.org/officeDocument/2006/relationships/themeOverride" Target="../theme/themeOverride7.xml"/><Relationship Id="rId6" Type="http://schemas.openxmlformats.org/officeDocument/2006/relationships/audio" Target="../media/audio1.wav"/><Relationship Id="rId11" Type="http://schemas.openxmlformats.org/officeDocument/2006/relationships/hyperlink" Target="Bien.Felicitaciones.ppsx" TargetMode="External"/><Relationship Id="rId5" Type="http://schemas.openxmlformats.org/officeDocument/2006/relationships/notesSlide" Target="../notesSlides/notesSlide50.xml"/><Relationship Id="rId10" Type="http://schemas.openxmlformats.org/officeDocument/2006/relationships/hyperlink" Target="ERROR%20CONCURSO.ppsx" TargetMode="External"/><Relationship Id="rId4" Type="http://schemas.openxmlformats.org/officeDocument/2006/relationships/slideLayout" Target="../slideLayouts/slideLayout2.xml"/><Relationship Id="rId9" Type="http://schemas.openxmlformats.org/officeDocument/2006/relationships/hyperlink" Target="No%20estudiaste.ppsx"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51.xml"/><Relationship Id="rId9" Type="http://schemas.openxmlformats.org/officeDocument/2006/relationships/hyperlink" Target="ERROR%20CONCURSO.pps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4.png"/><Relationship Id="rId5" Type="http://schemas.openxmlformats.org/officeDocument/2006/relationships/audio" Target="../media/audio1.wav"/><Relationship Id="rId10" Type="http://schemas.openxmlformats.org/officeDocument/2006/relationships/hyperlink" Target="Bien.Felicitaciones.ppsx" TargetMode="External"/><Relationship Id="rId4" Type="http://schemas.openxmlformats.org/officeDocument/2006/relationships/notesSlide" Target="../notesSlides/notesSlide6.xml"/><Relationship Id="rId9" Type="http://schemas.openxmlformats.org/officeDocument/2006/relationships/hyperlink" Target="ERROR%20CONCURSO.pps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No%20estudiaste.ppsx" TargetMode="External"/><Relationship Id="rId3" Type="http://schemas.openxmlformats.org/officeDocument/2006/relationships/slideLayout" Target="../slideLayouts/slideLayout2.xml"/><Relationship Id="rId7" Type="http://schemas.openxmlformats.org/officeDocument/2006/relationships/audio" Target="../media/audio3.wav"/><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1.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7.xml"/><Relationship Id="rId9" Type="http://schemas.openxmlformats.org/officeDocument/2006/relationships/hyperlink" Target="ERROR%20CONCURSO.ppsx"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8.xml"/><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hyperlink" Target="ERROR%20CONCURSO.ppsx" TargetMode="External"/><Relationship Id="rId3" Type="http://schemas.openxmlformats.org/officeDocument/2006/relationships/slideLayout" Target="../slideLayouts/slideLayout2.xml"/><Relationship Id="rId7" Type="http://schemas.openxmlformats.org/officeDocument/2006/relationships/hyperlink" Target="No%20estudiaste.ppsx" TargetMode="Externa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audio" Target="../media/audio3.wav"/><Relationship Id="rId11" Type="http://schemas.openxmlformats.org/officeDocument/2006/relationships/image" Target="../media/image4.png"/><Relationship Id="rId5" Type="http://schemas.openxmlformats.org/officeDocument/2006/relationships/audio" Target="../media/audio2.wav"/><Relationship Id="rId10" Type="http://schemas.openxmlformats.org/officeDocument/2006/relationships/hyperlink" Target="Bien.Felicitaciones.ppsx" TargetMode="External"/><Relationship Id="rId4" Type="http://schemas.openxmlformats.org/officeDocument/2006/relationships/notesSlide" Target="../notesSlides/notesSlide9.xml"/><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
        <p:nvSpPr>
          <p:cNvPr id="16" name="Rectángulo 15"/>
          <p:cNvSpPr/>
          <p:nvPr/>
        </p:nvSpPr>
        <p:spPr>
          <a:xfrm>
            <a:off x="0" y="5209451"/>
            <a:ext cx="9144000" cy="1648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1641197" y="5288340"/>
            <a:ext cx="5861605" cy="830997"/>
          </a:xfrm>
          <a:prstGeom prst="rect">
            <a:avLst/>
          </a:prstGeom>
          <a:noFill/>
        </p:spPr>
        <p:txBody>
          <a:bodyPr wrap="none" rtlCol="0">
            <a:spAutoFit/>
          </a:bodyPr>
          <a:lstStyle/>
          <a:p>
            <a:pPr algn="ctr"/>
            <a:r>
              <a:rPr lang="es-MX" sz="4800" b="1" dirty="0">
                <a:solidFill>
                  <a:schemeClr val="bg1"/>
                </a:solidFill>
                <a:effectLst>
                  <a:outerShdw blurRad="38100" dist="38100" dir="2700000" algn="tl">
                    <a:srgbClr val="000000">
                      <a:alpha val="43137"/>
                    </a:srgbClr>
                  </a:outerShdw>
                </a:effectLst>
                <a:latin typeface="Gloria Hallelujah" panose="02000000000000000000" pitchFamily="2" charset="0"/>
              </a:rPr>
              <a:t>CONCURSO MARIANO</a:t>
            </a:r>
          </a:p>
        </p:txBody>
      </p:sp>
      <p:pic>
        <p:nvPicPr>
          <p:cNvPr id="2" name="Schuber Violino">
            <a:hlinkClick r:id="" action="ppaction://media"/>
            <a:extLst>
              <a:ext uri="{FF2B5EF4-FFF2-40B4-BE49-F238E27FC236}">
                <a16:creationId xmlns:a16="http://schemas.microsoft.com/office/drawing/2014/main" id="{D04B6D33-1321-42E1-A287-E9E63C176BD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0600" y="457200"/>
            <a:ext cx="609600" cy="609600"/>
          </a:xfrm>
          <a:prstGeom prst="rect">
            <a:avLst/>
          </a:prstGeom>
        </p:spPr>
      </p:pic>
    </p:spTree>
    <p:extLst>
      <p:ext uri="{BB962C8B-B14F-4D97-AF65-F5344CB8AC3E}">
        <p14:creationId xmlns:p14="http://schemas.microsoft.com/office/powerpoint/2010/main" val="107013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990600"/>
            <a:ext cx="8229600" cy="762000"/>
          </a:xfrm>
          <a:prstGeom prst="rect">
            <a:avLst/>
          </a:prstGeom>
        </p:spPr>
        <p:txBody>
          <a:bodyPr vert="horz" lIns="0" rIns="0" bIns="0" anchor="b">
            <a:noAutofit/>
          </a:bodyPr>
          <a:lstStyle/>
          <a:p>
            <a:pPr lvl="0" algn="ctr">
              <a:spcBef>
                <a:spcPct val="0"/>
              </a:spcBef>
              <a:defRPr/>
            </a:pP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9. ¿En qué consiste el Dogma de la Inmaculada Concepción?</a:t>
            </a:r>
            <a:endParaRPr kumimoji="0" lang="en-US" sz="4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
        <p:nvSpPr>
          <p:cNvPr id="20" name="Rectangle 19">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21" name="Rectangle 20">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22" name="TextBox 21">
            <a:hlinkClick r:id="rId8" action="ppaction://hlinkpres?slideindex=1&amp;slidetitle=">
              <a:snd r:embed="rId7" name="camera.wav"/>
            </a:hlinkClick>
          </p:cNvPr>
          <p:cNvSpPr txBox="1"/>
          <p:nvPr/>
        </p:nvSpPr>
        <p:spPr>
          <a:xfrm>
            <a:off x="1295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EN QUE MARÍA SANTÍSIMA FE CONCEBIDA SIN PECADO ORIGINAL</a:t>
            </a:r>
          </a:p>
        </p:txBody>
      </p:sp>
      <p:sp>
        <p:nvSpPr>
          <p:cNvPr id="23" name="TextBox 22">
            <a:hlinkClick r:id="rId9" action="ppaction://hlinkpres?slideindex=1&amp;slidetitle="/>
          </p:cNvPr>
          <p:cNvSpPr txBox="1"/>
          <p:nvPr/>
        </p:nvSpPr>
        <p:spPr>
          <a:xfrm>
            <a:off x="5486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EN QUE MARÍA SANTÍSIMA NUNCA PECÓ.</a:t>
            </a:r>
          </a:p>
        </p:txBody>
      </p:sp>
      <p:sp>
        <p:nvSpPr>
          <p:cNvPr id="24" name="Rectangle 23">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25" name="Rectangle 24">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26" name="TextBox 25">
            <a:hlinkClick r:id="rId10" action="ppaction://hlinkpres?slideindex=1&amp;slidetitle="/>
          </p:cNvPr>
          <p:cNvSpPr txBox="1"/>
          <p:nvPr/>
        </p:nvSpPr>
        <p:spPr>
          <a:xfrm>
            <a:off x="1295400" y="4343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EN QUE MARÍA SANTÍSIMA CONCIBIÓ A JESÚS SIN PECADO ORIGINAL. </a:t>
            </a:r>
          </a:p>
        </p:txBody>
      </p:sp>
      <p:sp>
        <p:nvSpPr>
          <p:cNvPr id="27" name="TextBox 26"/>
          <p:cNvSpPr txBox="1"/>
          <p:nvPr/>
        </p:nvSpPr>
        <p:spPr>
          <a:xfrm>
            <a:off x="5486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EN QUE MARÍA SANTÍSIMA ES MÁS PURA QUE EL SOL. </a:t>
            </a:r>
          </a:p>
        </p:txBody>
      </p:sp>
      <p:pic>
        <p:nvPicPr>
          <p:cNvPr id="15" name="cronometro 60 segundos (3)">
            <a:hlinkClick r:id="" action="ppaction://media"/>
            <a:extLst>
              <a:ext uri="{FF2B5EF4-FFF2-40B4-BE49-F238E27FC236}">
                <a16:creationId xmlns:a16="http://schemas.microsoft.com/office/drawing/2014/main" id="{62BEECF2-7981-48E1-8116-9813E4140540}"/>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819986" y="2914471"/>
            <a:ext cx="1504028" cy="1258947"/>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
                                        </p:tgtEl>
                                        <p:attrNameLst>
                                          <p:attrName>style.visibility</p:attrName>
                                        </p:attrNameLst>
                                      </p:cBhvr>
                                      <p:to>
                                        <p:strVal val="visible"/>
                                      </p:to>
                                    </p:set>
                                    <p:anim calcmode="discrete" valueType="clr">
                                      <p:cBhvr override="childStyle">
                                        <p:cTn id="14"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
                                        </p:tgtEl>
                                        <p:attrNameLst>
                                          <p:attrName>fillcolor</p:attrName>
                                        </p:attrNameLst>
                                      </p:cBhvr>
                                      <p:tavLst>
                                        <p:tav tm="0">
                                          <p:val>
                                            <p:clrVal>
                                              <a:schemeClr val="accent2"/>
                                            </p:clrVal>
                                          </p:val>
                                        </p:tav>
                                        <p:tav tm="50000">
                                          <p:val>
                                            <p:clrVal>
                                              <a:schemeClr val="hlink"/>
                                            </p:clrVal>
                                          </p:val>
                                        </p:tav>
                                      </p:tavLst>
                                    </p:anim>
                                    <p:set>
                                      <p:cBhvr>
                                        <p:cTn id="16" dur="80"/>
                                        <p:tgtEl>
                                          <p:spTgt spid="2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6"/>
                                        </p:tgtEl>
                                        <p:attrNameLst>
                                          <p:attrName>style.visibility</p:attrName>
                                        </p:attrNameLst>
                                      </p:cBhvr>
                                      <p:to>
                                        <p:strVal val="visible"/>
                                      </p:to>
                                    </p:set>
                                    <p:anim calcmode="discrete" valueType="clr">
                                      <p:cBhvr override="childStyle">
                                        <p:cTn id="21"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
                                        </p:tgtEl>
                                        <p:attrNameLst>
                                          <p:attrName>fillcolor</p:attrName>
                                        </p:attrNameLst>
                                      </p:cBhvr>
                                      <p:tavLst>
                                        <p:tav tm="0">
                                          <p:val>
                                            <p:clrVal>
                                              <a:schemeClr val="accent2"/>
                                            </p:clrVal>
                                          </p:val>
                                        </p:tav>
                                        <p:tav tm="50000">
                                          <p:val>
                                            <p:clrVal>
                                              <a:schemeClr val="hlink"/>
                                            </p:clrVal>
                                          </p:val>
                                        </p:tav>
                                      </p:tavLst>
                                    </p:anim>
                                    <p:set>
                                      <p:cBhvr>
                                        <p:cTn id="23" dur="80"/>
                                        <p:tgtEl>
                                          <p:spTgt spid="2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7"/>
                                        </p:tgtEl>
                                        <p:attrNameLst>
                                          <p:attrName>style.visibility</p:attrName>
                                        </p:attrNameLst>
                                      </p:cBhvr>
                                      <p:to>
                                        <p:strVal val="visible"/>
                                      </p:to>
                                    </p:set>
                                    <p:anim calcmode="discrete" valueType="clr">
                                      <p:cBhvr override="childStyle">
                                        <p:cTn id="28"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7"/>
                                        </p:tgtEl>
                                        <p:attrNameLst>
                                          <p:attrName>fillcolor</p:attrName>
                                        </p:attrNameLst>
                                      </p:cBhvr>
                                      <p:tavLst>
                                        <p:tav tm="0">
                                          <p:val>
                                            <p:clrVal>
                                              <a:schemeClr val="accent2"/>
                                            </p:clrVal>
                                          </p:val>
                                        </p:tav>
                                        <p:tav tm="50000">
                                          <p:val>
                                            <p:clrVal>
                                              <a:schemeClr val="hlink"/>
                                            </p:clrVal>
                                          </p:val>
                                        </p:tav>
                                      </p:tavLst>
                                    </p:anim>
                                    <p:set>
                                      <p:cBhvr>
                                        <p:cTn id="30" dur="80"/>
                                        <p:tgtEl>
                                          <p:spTgt spid="27"/>
                                        </p:tgtEl>
                                        <p:attrNameLst>
                                          <p:attrName>fill.type</p:attrName>
                                        </p:attrNameLst>
                                      </p:cBhvr>
                                      <p:to>
                                        <p:strVal val="solid"/>
                                      </p:to>
                                    </p:set>
                                  </p:childTnLst>
                                </p:cTn>
                              </p:par>
                            </p:childTnLst>
                          </p:cTn>
                        </p:par>
                        <p:par>
                          <p:cTn id="31" fill="hold">
                            <p:stCondLst>
                              <p:cond delay="15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22"/>
                                        </p:tgtEl>
                                        <p:attrNameLst>
                                          <p:attrName>fillcolor</p:attrName>
                                        </p:attrNameLst>
                                      </p:cBhvr>
                                      <p:to>
                                        <a:srgbClr val="FFFF00"/>
                                      </p:to>
                                    </p:animClr>
                                    <p:set>
                                      <p:cBhvr>
                                        <p:cTn id="38" dur="2000" fill="hold"/>
                                        <p:tgtEl>
                                          <p:spTgt spid="22"/>
                                        </p:tgtEl>
                                        <p:attrNameLst>
                                          <p:attrName>fill.type</p:attrName>
                                        </p:attrNameLst>
                                      </p:cBhvr>
                                      <p:to>
                                        <p:strVal val="solid"/>
                                      </p:to>
                                    </p:set>
                                    <p:set>
                                      <p:cBhvr>
                                        <p:cTn id="39"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22" grpId="0" animBg="1"/>
      <p:bldP spid="23"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28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 ¿Cuáles son las principales oraciones dedicadas a la Virgen María?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BAJO TU AMPARO</a:t>
            </a:r>
          </a:p>
          <a:p>
            <a:r>
              <a:rPr lang="en-US" b="1" dirty="0">
                <a:solidFill>
                  <a:schemeClr val="tx1">
                    <a:lumMod val="95000"/>
                    <a:lumOff val="5000"/>
                  </a:schemeClr>
                </a:solidFill>
              </a:rPr>
              <a:t>EL AVEMARÍA</a:t>
            </a:r>
          </a:p>
          <a:p>
            <a:r>
              <a:rPr lang="en-US" b="1" dirty="0">
                <a:solidFill>
                  <a:schemeClr val="tx1">
                    <a:lumMod val="95000"/>
                    <a:lumOff val="5000"/>
                  </a:schemeClr>
                </a:solidFill>
              </a:rPr>
              <a:t>LA SALVE.</a:t>
            </a:r>
          </a:p>
          <a:p>
            <a:r>
              <a:rPr lang="en-US" b="1" dirty="0">
                <a:solidFill>
                  <a:schemeClr val="tx1">
                    <a:lumMod val="95000"/>
                    <a:lumOff val="5000"/>
                  </a:schemeClr>
                </a:solidFill>
              </a:rPr>
              <a:t>EL PADRENUESTRO</a:t>
            </a:r>
          </a:p>
          <a:p>
            <a:r>
              <a:rPr lang="en-US" b="1" dirty="0">
                <a:solidFill>
                  <a:schemeClr val="tx1">
                    <a:lumMod val="95000"/>
                    <a:lumOff val="5000"/>
                  </a:schemeClr>
                </a:solidFill>
              </a:rPr>
              <a:t>EL SANTO ROSARIO. </a:t>
            </a:r>
          </a:p>
          <a:p>
            <a:endParaRPr lang="en-US" b="1" dirty="0">
              <a:solidFill>
                <a:schemeClr val="tx1">
                  <a:lumMod val="95000"/>
                  <a:lumOff val="5000"/>
                </a:schemeClr>
              </a:solidFill>
            </a:endParaRPr>
          </a:p>
        </p:txBody>
      </p:sp>
      <p:sp>
        <p:nvSpPr>
          <p:cNvPr id="8" name="TextBox 7">
            <a:hlinkClick r:id="rId9" action="ppaction://hlinkpres?slideindex=1&amp;slidetitle="/>
          </p:cNvPr>
          <p:cNvSpPr txBox="1"/>
          <p:nvPr/>
        </p:nvSpPr>
        <p:spPr>
          <a:xfrm>
            <a:off x="5486400" y="1981200"/>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BAJO TU AMPARO</a:t>
            </a:r>
          </a:p>
          <a:p>
            <a:r>
              <a:rPr lang="en-US" b="1" dirty="0">
                <a:solidFill>
                  <a:schemeClr val="tx1">
                    <a:lumMod val="95000"/>
                    <a:lumOff val="5000"/>
                  </a:schemeClr>
                </a:solidFill>
              </a:rPr>
              <a:t>EL AVEMARÍA</a:t>
            </a:r>
          </a:p>
          <a:p>
            <a:r>
              <a:rPr lang="en-US" b="1" dirty="0">
                <a:solidFill>
                  <a:schemeClr val="tx1">
                    <a:lumMod val="95000"/>
                    <a:lumOff val="5000"/>
                  </a:schemeClr>
                </a:solidFill>
              </a:rPr>
              <a:t>LA SALVE.</a:t>
            </a:r>
          </a:p>
          <a:p>
            <a:r>
              <a:rPr lang="en-US" b="1" dirty="0">
                <a:solidFill>
                  <a:schemeClr val="tx1">
                    <a:lumMod val="95000"/>
                    <a:lumOff val="5000"/>
                  </a:schemeClr>
                </a:solidFill>
              </a:rPr>
              <a:t>MADRE DEL REDENTOR. </a:t>
            </a:r>
          </a:p>
          <a:p>
            <a:r>
              <a:rPr lang="en-US" b="1" dirty="0">
                <a:solidFill>
                  <a:schemeClr val="tx1">
                    <a:lumMod val="95000"/>
                    <a:lumOff val="5000"/>
                  </a:schemeClr>
                </a:solidFill>
              </a:rPr>
              <a:t>EL SANTO ROSARIO. </a:t>
            </a:r>
          </a:p>
          <a:p>
            <a:r>
              <a:rPr lang="en-US" b="1" dirty="0">
                <a:solidFill>
                  <a:schemeClr val="tx1">
                    <a:lumMod val="95000"/>
                    <a:lumOff val="5000"/>
                  </a:schemeClr>
                </a:solidFill>
              </a:rPr>
              <a:t>El ÁNGELUS.</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BAJO TU AMPARO</a:t>
            </a:r>
          </a:p>
          <a:p>
            <a:r>
              <a:rPr lang="en-US" b="1" dirty="0">
                <a:solidFill>
                  <a:schemeClr val="tx1">
                    <a:lumMod val="95000"/>
                    <a:lumOff val="5000"/>
                  </a:schemeClr>
                </a:solidFill>
              </a:rPr>
              <a:t>EL AVEMARÍA</a:t>
            </a:r>
          </a:p>
          <a:p>
            <a:r>
              <a:rPr lang="en-US" b="1" dirty="0">
                <a:solidFill>
                  <a:schemeClr val="tx1">
                    <a:lumMod val="95000"/>
                    <a:lumOff val="5000"/>
                  </a:schemeClr>
                </a:solidFill>
              </a:rPr>
              <a:t>LA SALVE.</a:t>
            </a:r>
          </a:p>
          <a:p>
            <a:r>
              <a:rPr lang="en-US" b="1" dirty="0">
                <a:solidFill>
                  <a:schemeClr val="tx1">
                    <a:lumMod val="95000"/>
                    <a:lumOff val="5000"/>
                  </a:schemeClr>
                </a:solidFill>
              </a:rPr>
              <a:t>EL CREDO. </a:t>
            </a:r>
          </a:p>
          <a:p>
            <a:r>
              <a:rPr lang="en-US" b="1" dirty="0">
                <a:solidFill>
                  <a:schemeClr val="tx1">
                    <a:lumMod val="95000"/>
                    <a:lumOff val="5000"/>
                  </a:schemeClr>
                </a:solidFill>
              </a:rPr>
              <a:t>EL SANTO ROSARIO. </a:t>
            </a:r>
          </a:p>
        </p:txBody>
      </p:sp>
      <p:sp>
        <p:nvSpPr>
          <p:cNvPr id="12" name="TextBox 11"/>
          <p:cNvSpPr txBox="1"/>
          <p:nvPr/>
        </p:nvSpPr>
        <p:spPr>
          <a:xfrm>
            <a:off x="5486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BAJO TU AMPARO</a:t>
            </a:r>
          </a:p>
          <a:p>
            <a:r>
              <a:rPr lang="en-US" b="1" dirty="0">
                <a:solidFill>
                  <a:schemeClr val="tx1">
                    <a:lumMod val="95000"/>
                    <a:lumOff val="5000"/>
                  </a:schemeClr>
                </a:solidFill>
              </a:rPr>
              <a:t>EL AVEMARÍA</a:t>
            </a:r>
          </a:p>
          <a:p>
            <a:r>
              <a:rPr lang="en-US" b="1" dirty="0">
                <a:solidFill>
                  <a:schemeClr val="tx1">
                    <a:lumMod val="95000"/>
                    <a:lumOff val="5000"/>
                  </a:schemeClr>
                </a:solidFill>
              </a:rPr>
              <a:t>LA SALVE.</a:t>
            </a:r>
          </a:p>
          <a:p>
            <a:r>
              <a:rPr lang="en-US" b="1" dirty="0">
                <a:solidFill>
                  <a:schemeClr val="tx1">
                    <a:lumMod val="95000"/>
                    <a:lumOff val="5000"/>
                  </a:schemeClr>
                </a:solidFill>
              </a:rPr>
              <a:t>EL SANTO ROSARIO.</a:t>
            </a:r>
          </a:p>
          <a:p>
            <a:r>
              <a:rPr lang="en-US" b="1" dirty="0">
                <a:solidFill>
                  <a:schemeClr val="tx1">
                    <a:lumMod val="95000"/>
                    <a:lumOff val="5000"/>
                  </a:schemeClr>
                </a:solidFill>
              </a:rPr>
              <a:t>EL GLORIA. </a:t>
            </a:r>
          </a:p>
        </p:txBody>
      </p:sp>
      <p:pic>
        <p:nvPicPr>
          <p:cNvPr id="15" name="cronometro 60 segundos (3)">
            <a:hlinkClick r:id="" action="ppaction://media"/>
            <a:extLst>
              <a:ext uri="{FF2B5EF4-FFF2-40B4-BE49-F238E27FC236}">
                <a16:creationId xmlns:a16="http://schemas.microsoft.com/office/drawing/2014/main" id="{3C89B7BA-57A5-44E3-9B5C-15CC19B7633E}"/>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4118614" y="2975239"/>
            <a:ext cx="1433999" cy="120032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22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 ¿Qué significa la Asunción de la Virgen María?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SUBIÓ AL CIELO. </a:t>
            </a:r>
          </a:p>
        </p:txBody>
      </p:sp>
      <p:sp>
        <p:nvSpPr>
          <p:cNvPr id="8" name="TextBox 7">
            <a:hlinkClick r:id="rId8" action="ppaction://hlinkpres?slideindex=1&amp;slidetitle="/>
          </p:cNvPr>
          <p:cNvSpPr txBox="1"/>
          <p:nvPr/>
        </p:nvSpPr>
        <p:spPr>
          <a:xfrm>
            <a:off x="5486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LA VIRGEN  NO MURIÓ. </a:t>
            </a:r>
          </a:p>
        </p:txBody>
      </p:sp>
      <p:sp>
        <p:nvSpPr>
          <p:cNvPr id="9" name="Rectangle 8">
            <a:hlinkClick r:id="" action="ppaction://noaction" highlightClick="1">
              <a:snd r:embed="rId9"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YA ESTÁ RESUCITADA JUNTO A JESÚS EN CUERPO Y ALMA. </a:t>
            </a:r>
          </a:p>
        </p:txBody>
      </p:sp>
      <p:sp>
        <p:nvSpPr>
          <p:cNvPr id="12" name="TextBox 11"/>
          <p:cNvSpPr txBox="1"/>
          <p:nvPr/>
        </p:nvSpPr>
        <p:spPr>
          <a:xfrm>
            <a:off x="5486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TUVO SU DICHOSO TRÁNSITO. </a:t>
            </a:r>
          </a:p>
        </p:txBody>
      </p:sp>
      <p:pic>
        <p:nvPicPr>
          <p:cNvPr id="15" name="cronometro 60 segundos (3)">
            <a:hlinkClick r:id="" action="ppaction://media"/>
            <a:extLst>
              <a:ext uri="{FF2B5EF4-FFF2-40B4-BE49-F238E27FC236}">
                <a16:creationId xmlns:a16="http://schemas.microsoft.com/office/drawing/2014/main" id="{D3184125-D3D8-4A2C-8373-F643F4F49AE3}"/>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33923"/>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04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 ¿Cuál es el significado de la palabra María?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2209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2209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2362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AMADA. </a:t>
            </a:r>
          </a:p>
        </p:txBody>
      </p:sp>
      <p:sp>
        <p:nvSpPr>
          <p:cNvPr id="8" name="TextBox 7">
            <a:hlinkClick r:id="rId8" action="ppaction://hlinkpres?slideindex=1&amp;slidetitle="/>
          </p:cNvPr>
          <p:cNvSpPr txBox="1"/>
          <p:nvPr/>
        </p:nvSpPr>
        <p:spPr>
          <a:xfrm>
            <a:off x="5486400" y="2362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BELLA. </a:t>
            </a:r>
          </a:p>
        </p:txBody>
      </p:sp>
      <p:sp>
        <p:nvSpPr>
          <p:cNvPr id="9" name="Rectangle 8">
            <a:hlinkClick r:id="" action="ppaction://noaction" highlightClick="1">
              <a:snd r:embed="rId5" name="explode.wav"/>
            </a:hlinkClick>
          </p:cNvPr>
          <p:cNvSpPr/>
          <p:nvPr/>
        </p:nvSpPr>
        <p:spPr>
          <a:xfrm>
            <a:off x="609600" y="4572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572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724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MAR DE GRACIAS. </a:t>
            </a:r>
          </a:p>
        </p:txBody>
      </p:sp>
      <p:sp>
        <p:nvSpPr>
          <p:cNvPr id="12" name="TextBox 11"/>
          <p:cNvSpPr txBox="1"/>
          <p:nvPr/>
        </p:nvSpPr>
        <p:spPr>
          <a:xfrm>
            <a:off x="5486400" y="4724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ESTRELLA DEL MAR. </a:t>
            </a:r>
          </a:p>
        </p:txBody>
      </p:sp>
      <p:pic>
        <p:nvPicPr>
          <p:cNvPr id="15" name="cronometro 60 segundos (3)">
            <a:hlinkClick r:id="" action="ppaction://media"/>
            <a:extLst>
              <a:ext uri="{FF2B5EF4-FFF2-40B4-BE49-F238E27FC236}">
                <a16:creationId xmlns:a16="http://schemas.microsoft.com/office/drawing/2014/main" id="{DB810836-8096-4FCB-A17A-0CB1B8FEC06F}"/>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932711"/>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7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15"/>
                                        </p:tgtEl>
                                      </p:cBhvr>
                                    </p:cmd>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
                                        </p:tgtEl>
                                        <p:attrNameLst>
                                          <p:attrName>fillcolor</p:attrName>
                                        </p:attrNameLst>
                                      </p:cBhvr>
                                      <p:to>
                                        <a:srgbClr val="E3F533"/>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4"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rmAutofit fontScale="90000"/>
          </a:bodyPr>
          <a:lstStyle/>
          <a:p>
            <a:pPr algn="ctr"/>
            <a:r>
              <a:rPr lang="es-MX"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13. ¿Para qué visitó la Virgen a su prima Santa Isabel?</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PARA IR A RECLAMAR UNAS PERTENENCIAS.</a:t>
            </a:r>
          </a:p>
        </p:txBody>
      </p:sp>
      <p:sp>
        <p:nvSpPr>
          <p:cNvPr id="8" name="TextBox 7">
            <a:hlinkClick r:id="rId8" action="ppaction://hlinkpres?slideindex=1&amp;slidetitle="/>
          </p:cNvPr>
          <p:cNvSpPr txBox="1"/>
          <p:nvPr/>
        </p:nvSpPr>
        <p:spPr>
          <a:xfrm>
            <a:off x="5486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PARA LLEVARLE SALUDOS DE PARTE DE DIOS.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PARA LLEVARLE UN SALUDO. </a:t>
            </a:r>
          </a:p>
        </p:txBody>
      </p:sp>
      <p:sp>
        <p:nvSpPr>
          <p:cNvPr id="12" name="TextBox 11"/>
          <p:cNvSpPr txBox="1"/>
          <p:nvPr/>
        </p:nvSpPr>
        <p:spPr>
          <a:xfrm>
            <a:off x="5486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PARA SERVIRLA CUANDO SUPO QUE ESTABA ESPERANDO UN HIJO. </a:t>
            </a:r>
          </a:p>
        </p:txBody>
      </p:sp>
      <p:pic>
        <p:nvPicPr>
          <p:cNvPr id="15" name="cronometro 60 segundos (3)">
            <a:hlinkClick r:id="" action="ppaction://media"/>
            <a:extLst>
              <a:ext uri="{FF2B5EF4-FFF2-40B4-BE49-F238E27FC236}">
                <a16:creationId xmlns:a16="http://schemas.microsoft.com/office/drawing/2014/main" id="{55409F0F-4D53-4FA6-93F9-971F97118E75}"/>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33923"/>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9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rmAutofit fontScale="90000"/>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 ¿Qué cántico pronunció la Virgen, al oír las alabanzas de Santa Isabel?</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MAGNIFICAT</a:t>
            </a:r>
          </a:p>
        </p:txBody>
      </p:sp>
      <p:sp>
        <p:nvSpPr>
          <p:cNvPr id="8" name="TextBox 7">
            <a:hlinkClick r:id="rId9" action="ppaction://hlinkpres?slideindex=1&amp;slidetitle="/>
          </p:cNvPr>
          <p:cNvSpPr txBox="1"/>
          <p:nvPr/>
        </p:nvSpPr>
        <p:spPr>
          <a:xfrm>
            <a:off x="5486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AVEMARÍA</a:t>
            </a:r>
          </a:p>
        </p:txBody>
      </p:sp>
      <p:sp>
        <p:nvSpPr>
          <p:cNvPr id="9" name="Rectangle 8">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DICHOSO EL DÍA.</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SALVE.</a:t>
            </a:r>
          </a:p>
        </p:txBody>
      </p:sp>
      <p:pic>
        <p:nvPicPr>
          <p:cNvPr id="15" name="cronometro 60 segundos (3)">
            <a:hlinkClick r:id="" action="ppaction://media"/>
            <a:extLst>
              <a:ext uri="{FF2B5EF4-FFF2-40B4-BE49-F238E27FC236}">
                <a16:creationId xmlns:a16="http://schemas.microsoft.com/office/drawing/2014/main" id="{9C21E763-EE98-42BA-8583-433000E9BED0}"/>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33923"/>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3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1131"/>
            <a:ext cx="8229600" cy="762000"/>
          </a:xfrm>
        </p:spPr>
        <p:txBody>
          <a:bodyPr>
            <a:normAutofit fontScale="90000"/>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15. ¿Cuáles son las virtudes más sobresalientes de la Virgen María?</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6" name="applause.wav"/>
            </a:hlinkClick>
          </p:cNvPr>
          <p:cNvSpPr/>
          <p:nvPr/>
        </p:nvSpPr>
        <p:spPr>
          <a:xfrm>
            <a:off x="609600" y="2085401"/>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7" name="explode.wav"/>
            </a:hlinkClick>
            <a:hlinkHover r:id="" action="ppaction://noaction" highlightClick="1"/>
          </p:cNvPr>
          <p:cNvSpPr/>
          <p:nvPr/>
        </p:nvSpPr>
        <p:spPr>
          <a:xfrm>
            <a:off x="4876800" y="2085401"/>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9" action="ppaction://hlinkpres?slideindex=1&amp;slidetitle=">
              <a:snd r:embed="rId8" name="camera.wav"/>
            </a:hlinkClick>
          </p:cNvPr>
          <p:cNvSpPr txBox="1"/>
          <p:nvPr/>
        </p:nvSpPr>
        <p:spPr>
          <a:xfrm>
            <a:off x="1295400" y="2064153"/>
            <a:ext cx="3124200" cy="2585323"/>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b="1" dirty="0">
                <a:solidFill>
                  <a:schemeClr val="tx1">
                    <a:lumMod val="95000"/>
                    <a:lumOff val="5000"/>
                  </a:schemeClr>
                </a:solidFill>
              </a:rPr>
              <a:t>Su humildad profunda, su fe viva, su obediencia pronta, su oración continua, su mortificación universal, su pureza divina, </a:t>
            </a:r>
          </a:p>
          <a:p>
            <a:r>
              <a:rPr lang="es-MX" b="1" dirty="0">
                <a:solidFill>
                  <a:schemeClr val="tx1">
                    <a:lumMod val="95000"/>
                    <a:lumOff val="5000"/>
                  </a:schemeClr>
                </a:solidFill>
              </a:rPr>
              <a:t>su caridad ardiente, su paciencia heroica, su dulzura angelical y su sabiduría divina.</a:t>
            </a:r>
            <a:endParaRPr lang="en-US" b="1" dirty="0">
              <a:solidFill>
                <a:schemeClr val="tx1">
                  <a:lumMod val="95000"/>
                  <a:lumOff val="5000"/>
                </a:schemeClr>
              </a:solidFill>
            </a:endParaRPr>
          </a:p>
        </p:txBody>
      </p:sp>
      <p:sp>
        <p:nvSpPr>
          <p:cNvPr id="8" name="TextBox 7">
            <a:hlinkClick r:id="rId10" action="ppaction://hlinkpres?slideindex=1&amp;slidetitle="/>
          </p:cNvPr>
          <p:cNvSpPr txBox="1"/>
          <p:nvPr/>
        </p:nvSpPr>
        <p:spPr>
          <a:xfrm>
            <a:off x="5562600" y="2085401"/>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err="1">
                <a:solidFill>
                  <a:schemeClr val="tx1">
                    <a:lumMod val="95000"/>
                    <a:lumOff val="5000"/>
                  </a:schemeClr>
                </a:solidFill>
              </a:rPr>
              <a:t>Su</a:t>
            </a:r>
            <a:r>
              <a:rPr lang="en-US" b="1" dirty="0">
                <a:solidFill>
                  <a:schemeClr val="tx1">
                    <a:lumMod val="95000"/>
                    <a:lumOff val="5000"/>
                  </a:schemeClr>
                </a:solidFill>
              </a:rPr>
              <a:t> </a:t>
            </a:r>
            <a:r>
              <a:rPr lang="en-US" b="1" dirty="0" err="1">
                <a:solidFill>
                  <a:schemeClr val="tx1">
                    <a:lumMod val="95000"/>
                    <a:lumOff val="5000"/>
                  </a:schemeClr>
                </a:solidFill>
              </a:rPr>
              <a:t>maternidad</a:t>
            </a:r>
            <a:r>
              <a:rPr lang="en-US" b="1" dirty="0">
                <a:solidFill>
                  <a:schemeClr val="tx1">
                    <a:lumMod val="95000"/>
                    <a:lumOff val="5000"/>
                  </a:schemeClr>
                </a:solidFill>
              </a:rPr>
              <a:t> </a:t>
            </a:r>
            <a:r>
              <a:rPr lang="en-US" b="1" dirty="0" err="1">
                <a:solidFill>
                  <a:schemeClr val="tx1">
                    <a:lumMod val="95000"/>
                    <a:lumOff val="5000"/>
                  </a:schemeClr>
                </a:solidFill>
              </a:rPr>
              <a:t>divina</a:t>
            </a:r>
            <a:r>
              <a:rPr lang="en-US" b="1" dirty="0">
                <a:solidFill>
                  <a:schemeClr val="tx1">
                    <a:lumMod val="95000"/>
                    <a:lumOff val="5000"/>
                  </a:schemeClr>
                </a:solidFill>
              </a:rPr>
              <a:t> y </a:t>
            </a:r>
            <a:r>
              <a:rPr lang="en-US" b="1" dirty="0" err="1">
                <a:solidFill>
                  <a:schemeClr val="tx1">
                    <a:lumMod val="95000"/>
                    <a:lumOff val="5000"/>
                  </a:schemeClr>
                </a:solidFill>
              </a:rPr>
              <a:t>su</a:t>
            </a:r>
            <a:r>
              <a:rPr lang="en-US" b="1" dirty="0">
                <a:solidFill>
                  <a:schemeClr val="tx1">
                    <a:lumMod val="95000"/>
                    <a:lumOff val="5000"/>
                  </a:schemeClr>
                </a:solidFill>
              </a:rPr>
              <a:t> </a:t>
            </a:r>
            <a:r>
              <a:rPr lang="en-US" b="1" dirty="0" err="1">
                <a:solidFill>
                  <a:schemeClr val="tx1">
                    <a:lumMod val="95000"/>
                    <a:lumOff val="5000"/>
                  </a:schemeClr>
                </a:solidFill>
              </a:rPr>
              <a:t>humildad</a:t>
            </a:r>
            <a:r>
              <a:rPr lang="en-US" b="1" dirty="0">
                <a:solidFill>
                  <a:schemeClr val="tx1">
                    <a:lumMod val="95000"/>
                    <a:lumOff val="5000"/>
                  </a:schemeClr>
                </a:solidFill>
              </a:rPr>
              <a:t>. </a:t>
            </a:r>
          </a:p>
        </p:txBody>
      </p:sp>
      <p:sp>
        <p:nvSpPr>
          <p:cNvPr id="9" name="Rectangle 8">
            <a:hlinkClick r:id="" action="ppaction://noaction" highlightClick="1">
              <a:snd r:embed="rId7" name="explode.wav"/>
            </a:hlinkClick>
          </p:cNvPr>
          <p:cNvSpPr/>
          <p:nvPr/>
        </p:nvSpPr>
        <p:spPr>
          <a:xfrm>
            <a:off x="609600" y="48768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7" name="explode.wav"/>
            </a:hlinkClick>
          </p:cNvPr>
          <p:cNvSpPr/>
          <p:nvPr/>
        </p:nvSpPr>
        <p:spPr>
          <a:xfrm>
            <a:off x="4876800" y="4876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1" action="ppaction://hlinkpres?slideindex=1&amp;slidetitle="/>
          </p:cNvPr>
          <p:cNvSpPr txBox="1"/>
          <p:nvPr/>
        </p:nvSpPr>
        <p:spPr>
          <a:xfrm>
            <a:off x="1295400" y="5029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err="1">
                <a:solidFill>
                  <a:schemeClr val="tx1">
                    <a:lumMod val="95000"/>
                    <a:lumOff val="5000"/>
                  </a:schemeClr>
                </a:solidFill>
              </a:rPr>
              <a:t>Su</a:t>
            </a:r>
            <a:r>
              <a:rPr lang="en-US" b="1" dirty="0">
                <a:solidFill>
                  <a:schemeClr val="tx1">
                    <a:lumMod val="95000"/>
                    <a:lumOff val="5000"/>
                  </a:schemeClr>
                </a:solidFill>
              </a:rPr>
              <a:t> profunda </a:t>
            </a:r>
            <a:r>
              <a:rPr lang="en-US" b="1" dirty="0" err="1">
                <a:solidFill>
                  <a:schemeClr val="tx1">
                    <a:lumMod val="95000"/>
                    <a:lumOff val="5000"/>
                  </a:schemeClr>
                </a:solidFill>
              </a:rPr>
              <a:t>humildad</a:t>
            </a:r>
            <a:r>
              <a:rPr lang="en-US" b="1" dirty="0">
                <a:solidFill>
                  <a:schemeClr val="tx1">
                    <a:lumMod val="95000"/>
                    <a:lumOff val="5000"/>
                  </a:schemeClr>
                </a:solidFill>
              </a:rPr>
              <a:t> y </a:t>
            </a:r>
            <a:r>
              <a:rPr lang="en-US" b="1" dirty="0" err="1">
                <a:solidFill>
                  <a:schemeClr val="tx1">
                    <a:lumMod val="95000"/>
                    <a:lumOff val="5000"/>
                  </a:schemeClr>
                </a:solidFill>
              </a:rPr>
              <a:t>su</a:t>
            </a:r>
            <a:r>
              <a:rPr lang="en-US" b="1" dirty="0">
                <a:solidFill>
                  <a:schemeClr val="tx1">
                    <a:lumMod val="95000"/>
                    <a:lumOff val="5000"/>
                  </a:schemeClr>
                </a:solidFill>
              </a:rPr>
              <a:t> </a:t>
            </a:r>
            <a:r>
              <a:rPr lang="en-US" b="1" dirty="0" err="1">
                <a:solidFill>
                  <a:schemeClr val="tx1">
                    <a:lumMod val="95000"/>
                    <a:lumOff val="5000"/>
                  </a:schemeClr>
                </a:solidFill>
              </a:rPr>
              <a:t>pureza</a:t>
            </a:r>
            <a:r>
              <a:rPr lang="en-US" b="1" dirty="0">
                <a:solidFill>
                  <a:schemeClr val="tx1">
                    <a:lumMod val="95000"/>
                    <a:lumOff val="5000"/>
                  </a:schemeClr>
                </a:solidFill>
              </a:rPr>
              <a:t>. </a:t>
            </a:r>
          </a:p>
        </p:txBody>
      </p:sp>
      <p:sp>
        <p:nvSpPr>
          <p:cNvPr id="12" name="TextBox 11"/>
          <p:cNvSpPr txBox="1"/>
          <p:nvPr/>
        </p:nvSpPr>
        <p:spPr>
          <a:xfrm>
            <a:off x="5562600" y="5013036"/>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no </a:t>
            </a:r>
            <a:r>
              <a:rPr lang="en-US" b="1" dirty="0" err="1">
                <a:solidFill>
                  <a:schemeClr val="tx1">
                    <a:lumMod val="95000"/>
                    <a:lumOff val="5000"/>
                  </a:schemeClr>
                </a:solidFill>
              </a:rPr>
              <a:t>cometió</a:t>
            </a:r>
            <a:r>
              <a:rPr lang="en-US" b="1" dirty="0">
                <a:solidFill>
                  <a:schemeClr val="tx1">
                    <a:lumMod val="95000"/>
                    <a:lumOff val="5000"/>
                  </a:schemeClr>
                </a:solidFill>
              </a:rPr>
              <a:t> </a:t>
            </a:r>
            <a:r>
              <a:rPr lang="en-US" b="1" dirty="0" err="1">
                <a:solidFill>
                  <a:schemeClr val="tx1">
                    <a:lumMod val="95000"/>
                    <a:lumOff val="5000"/>
                  </a:schemeClr>
                </a:solidFill>
              </a:rPr>
              <a:t>pecado</a:t>
            </a:r>
            <a:r>
              <a:rPr lang="en-US" b="1" dirty="0">
                <a:solidFill>
                  <a:schemeClr val="tx1">
                    <a:lumMod val="95000"/>
                    <a:lumOff val="5000"/>
                  </a:schemeClr>
                </a:solidFill>
              </a:rPr>
              <a:t>. </a:t>
            </a:r>
          </a:p>
        </p:txBody>
      </p:sp>
      <p:pic>
        <p:nvPicPr>
          <p:cNvPr id="15" name="cronometro 60 segundos (3)">
            <a:hlinkClick r:id="" action="ppaction://media"/>
            <a:extLst>
              <a:ext uri="{FF2B5EF4-FFF2-40B4-BE49-F238E27FC236}">
                <a16:creationId xmlns:a16="http://schemas.microsoft.com/office/drawing/2014/main" id="{D3E8ED37-77B0-4291-B172-5D598642C78D}"/>
              </a:ext>
            </a:extLst>
          </p:cNvPr>
          <p:cNvPicPr>
            <a:picLocks noChangeAspect="1"/>
          </p:cNvPicPr>
          <p:nvPr>
            <a:videoFile r:link="rId2"/>
            <p:extLst>
              <p:ext uri="{DAA4B4D4-6D71-4841-9C94-3DE7FCFB9230}">
                <p14:media xmlns:p14="http://schemas.microsoft.com/office/powerpoint/2010/main" r:embed="rId3">
                  <p14:trim st="37906"/>
                </p14:media>
              </p:ext>
            </p:extLst>
          </p:nvPr>
        </p:nvPicPr>
        <p:blipFill>
          <a:blip r:embed="rId12"/>
          <a:stretch>
            <a:fillRect/>
          </a:stretch>
        </p:blipFill>
        <p:spPr>
          <a:xfrm>
            <a:off x="4419600" y="4114800"/>
            <a:ext cx="910340" cy="762000"/>
          </a:xfrm>
          <a:prstGeom prst="ellipse">
            <a:avLst/>
          </a:prstGeom>
          <a:ln>
            <a:noFill/>
          </a:ln>
          <a:effectLst>
            <a:softEdge rad="112500"/>
          </a:effectLst>
        </p:spPr>
      </p:pic>
    </p:spTree>
    <p:extLst>
      <p:ext uri="{BB962C8B-B14F-4D97-AF65-F5344CB8AC3E}">
        <p14:creationId xmlns:p14="http://schemas.microsoft.com/office/powerpoint/2010/main" val="11400480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8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14400"/>
            <a:ext cx="8229600" cy="762000"/>
          </a:xfrm>
        </p:spPr>
        <p:txBody>
          <a:bodyPr>
            <a:normAutofit fontScale="90000"/>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16. ¿La Virgen María realiza milagros? Sí o no. Explique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6" name="applause.wav"/>
            </a:hlinkClick>
          </p:cNvPr>
          <p:cNvSpPr/>
          <p:nvPr/>
        </p:nvSpPr>
        <p:spPr>
          <a:xfrm>
            <a:off x="609600" y="19050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7" name="explode.wav"/>
            </a:hlinkClick>
            <a:hlinkHover r:id="" action="ppaction://noaction" highlightClick="1"/>
          </p:cNvPr>
          <p:cNvSpPr/>
          <p:nvPr/>
        </p:nvSpPr>
        <p:spPr>
          <a:xfrm>
            <a:off x="4876800" y="1905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9" action="ppaction://hlinkpres?slideindex=1&amp;slidetitle=">
              <a:snd r:embed="rId8" name="camera.wav"/>
            </a:hlinkClick>
          </p:cNvPr>
          <p:cNvSpPr txBox="1"/>
          <p:nvPr/>
        </p:nvSpPr>
        <p:spPr>
          <a:xfrm>
            <a:off x="1295400" y="2057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NO, PORQUE DIOS ES QUIEN HACE LOS MILAGROS POR SU PODEROSA INTERCESIÓN. </a:t>
            </a:r>
          </a:p>
        </p:txBody>
      </p:sp>
      <p:sp>
        <p:nvSpPr>
          <p:cNvPr id="8" name="TextBox 7">
            <a:hlinkClick r:id="rId10" action="ppaction://hlinkpres?slideindex=1&amp;slidetitle="/>
          </p:cNvPr>
          <p:cNvSpPr txBox="1"/>
          <p:nvPr/>
        </p:nvSpPr>
        <p:spPr>
          <a:xfrm>
            <a:off x="5486400" y="2057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SÍ, PORQUE ELLA TIENE PODER PARA REALIZARLOS.  </a:t>
            </a:r>
          </a:p>
        </p:txBody>
      </p:sp>
      <p:sp>
        <p:nvSpPr>
          <p:cNvPr id="9" name="Rectangle 8">
            <a:hlinkClick r:id="" action="ppaction://noaction" highlightClick="1">
              <a:snd r:embed="rId7" name="explode.wav"/>
            </a:hlinkClick>
          </p:cNvPr>
          <p:cNvSpPr/>
          <p:nvPr/>
        </p:nvSpPr>
        <p:spPr>
          <a:xfrm>
            <a:off x="609600" y="48768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7" name="explode.wav"/>
            </a:hlinkClick>
          </p:cNvPr>
          <p:cNvSpPr/>
          <p:nvPr/>
        </p:nvSpPr>
        <p:spPr>
          <a:xfrm>
            <a:off x="4876800" y="4876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1" action="ppaction://hlinkpres?slideindex=1&amp;slidetitle="/>
          </p:cNvPr>
          <p:cNvSpPr txBox="1"/>
          <p:nvPr/>
        </p:nvSpPr>
        <p:spPr>
          <a:xfrm>
            <a:off x="1295400" y="5029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SÍ, PORQUE ES LLENA DE GRACIA. </a:t>
            </a:r>
          </a:p>
        </p:txBody>
      </p:sp>
      <p:sp>
        <p:nvSpPr>
          <p:cNvPr id="12" name="TextBox 11"/>
          <p:cNvSpPr txBox="1"/>
          <p:nvPr/>
        </p:nvSpPr>
        <p:spPr>
          <a:xfrm>
            <a:off x="5486400" y="5029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NO, PORQUE ELLA NO TIENE ESE PODER. </a:t>
            </a:r>
          </a:p>
        </p:txBody>
      </p:sp>
      <p:pic>
        <p:nvPicPr>
          <p:cNvPr id="15" name="cronometro 60 segundos (3)">
            <a:hlinkClick r:id="" action="ppaction://media"/>
            <a:extLst>
              <a:ext uri="{FF2B5EF4-FFF2-40B4-BE49-F238E27FC236}">
                <a16:creationId xmlns:a16="http://schemas.microsoft.com/office/drawing/2014/main" id="{9A91A263-E57F-40FC-9771-A8F0C73BD615}"/>
              </a:ext>
            </a:extLst>
          </p:cNvPr>
          <p:cNvPicPr>
            <a:picLocks noChangeAspect="1"/>
          </p:cNvPicPr>
          <p:nvPr>
            <a:videoFile r:link="rId2"/>
            <p:extLst>
              <p:ext uri="{DAA4B4D4-6D71-4841-9C94-3DE7FCFB9230}">
                <p14:media xmlns:p14="http://schemas.microsoft.com/office/powerpoint/2010/main" r:embed="rId3">
                  <p14:trim st="37906"/>
                </p14:media>
              </p:ext>
            </p:extLst>
          </p:nvPr>
        </p:nvPicPr>
        <p:blipFill>
          <a:blip r:embed="rId12"/>
          <a:stretch>
            <a:fillRect/>
          </a:stretch>
        </p:blipFill>
        <p:spPr>
          <a:xfrm>
            <a:off x="3530090" y="3172979"/>
            <a:ext cx="1961228" cy="1641646"/>
          </a:xfrm>
          <a:prstGeom prst="ellipse">
            <a:avLst/>
          </a:prstGeom>
          <a:ln>
            <a:noFill/>
          </a:ln>
          <a:effectLst>
            <a:softEdge rad="112500"/>
          </a:effectLst>
        </p:spPr>
      </p:pic>
    </p:spTree>
    <p:extLst>
      <p:ext uri="{BB962C8B-B14F-4D97-AF65-F5344CB8AC3E}">
        <p14:creationId xmlns:p14="http://schemas.microsoft.com/office/powerpoint/2010/main" val="34765581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2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17. ¿Qué papel desempeña San José en la vida de María?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SU ESPOSO Y AMIGO. </a:t>
            </a:r>
          </a:p>
        </p:txBody>
      </p:sp>
      <p:sp>
        <p:nvSpPr>
          <p:cNvPr id="8" name="TextBox 7">
            <a:hlinkClick r:id="rId9" action="ppaction://hlinkpres?slideindex=1&amp;slidetitle="/>
          </p:cNvPr>
          <p:cNvSpPr txBox="1"/>
          <p:nvPr/>
        </p:nvSpPr>
        <p:spPr>
          <a:xfrm>
            <a:off x="5486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SU CASTÍSIMO ESPOSO PROVIDENTE Y CUSTODIO DE JESÚS Y MARÍA.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SU CONSEJERO. </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SU CARPINTERO. </a:t>
            </a:r>
          </a:p>
        </p:txBody>
      </p:sp>
      <p:pic>
        <p:nvPicPr>
          <p:cNvPr id="15" name="cronometro 60 segundos (3)">
            <a:hlinkClick r:id="" action="ppaction://media"/>
            <a:extLst>
              <a:ext uri="{FF2B5EF4-FFF2-40B4-BE49-F238E27FC236}">
                <a16:creationId xmlns:a16="http://schemas.microsoft.com/office/drawing/2014/main" id="{8FF4C150-A1D3-4EBF-98E9-A1C01581BC1B}"/>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64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 ¿A qué se llama advocación de la Virgen?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LA MANERA COMO LA SANTISIMA VIRGEN SE MANIFIESTA A SUS HIJOS PARA HACERSE MÁS CERCANA SEGÚN SU CULTURA.</a:t>
            </a:r>
          </a:p>
        </p:txBody>
      </p:sp>
      <p:sp>
        <p:nvSpPr>
          <p:cNvPr id="8" name="TextBox 7">
            <a:hlinkClick r:id="rId9" action="ppaction://hlinkpres?slideindex=1&amp;slidetitle="/>
          </p:cNvPr>
          <p:cNvSpPr txBox="1"/>
          <p:nvPr/>
        </p:nvSpPr>
        <p:spPr>
          <a:xfrm>
            <a:off x="5486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SON LOS DIFERENTES VESTIDOS QUE LA VIRGEN UTILIZA. </a:t>
            </a:r>
          </a:p>
        </p:txBody>
      </p:sp>
      <p:sp>
        <p:nvSpPr>
          <p:cNvPr id="9" name="Rectangle 8">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SON LAS FORMAS COMO ELLA SE VESTÍA CUANDO VIVIÓ EN ESTA TIERRA. </a:t>
            </a:r>
          </a:p>
        </p:txBody>
      </p:sp>
      <p:sp>
        <p:nvSpPr>
          <p:cNvPr id="12" name="TextBox 11"/>
          <p:cNvSpPr txBox="1"/>
          <p:nvPr/>
        </p:nvSpPr>
        <p:spPr>
          <a:xfrm>
            <a:off x="5486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SON LAS MANERAS COMO LA IGLESIA LA PRESENTA. </a:t>
            </a:r>
          </a:p>
        </p:txBody>
      </p:sp>
      <p:pic>
        <p:nvPicPr>
          <p:cNvPr id="15" name="cronometro 60 segundos (3)">
            <a:hlinkClick r:id="" action="ppaction://media"/>
            <a:extLst>
              <a:ext uri="{FF2B5EF4-FFF2-40B4-BE49-F238E27FC236}">
                <a16:creationId xmlns:a16="http://schemas.microsoft.com/office/drawing/2014/main" id="{0EC4349A-3108-4C63-9052-E03A5BD530D3}"/>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743788" y="5266730"/>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5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105"/>
            <a:ext cx="8229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¿Quién es la Virgen María?</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TODAS SON CORRECTAS</a:t>
            </a:r>
          </a:p>
        </p:txBody>
      </p:sp>
      <p:sp>
        <p:nvSpPr>
          <p:cNvPr id="8" name="TextBox 7">
            <a:hlinkClick r:id="rId9" action="ppaction://hlinkpres?slideindex=1&amp;slidetitle="/>
          </p:cNvPr>
          <p:cNvSpPr txBox="1"/>
          <p:nvPr/>
        </p:nvSpPr>
        <p:spPr>
          <a:xfrm>
            <a:off x="5486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MADRE DE DIOS</a:t>
            </a:r>
          </a:p>
        </p:txBody>
      </p:sp>
      <p:sp>
        <p:nvSpPr>
          <p:cNvPr id="9" name="Rectangle 8">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MADRE DE LA IGLESIA</a:t>
            </a:r>
          </a:p>
        </p:txBody>
      </p:sp>
      <p:sp>
        <p:nvSpPr>
          <p:cNvPr id="12" name="TextBox 11"/>
          <p:cNvSpPr txBox="1"/>
          <p:nvPr/>
        </p:nvSpPr>
        <p:spPr>
          <a:xfrm>
            <a:off x="5486400" y="4343400"/>
            <a:ext cx="33528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MADRE DE JESUCRISTO</a:t>
            </a:r>
          </a:p>
        </p:txBody>
      </p:sp>
      <p:pic>
        <p:nvPicPr>
          <p:cNvPr id="16" name="cronometro 60 segundos (3)">
            <a:hlinkClick r:id="" action="ppaction://media"/>
            <a:extLst>
              <a:ext uri="{FF2B5EF4-FFF2-40B4-BE49-F238E27FC236}">
                <a16:creationId xmlns:a16="http://schemas.microsoft.com/office/drawing/2014/main" id="{E39FF817-2398-4661-9741-0B24DF646E29}"/>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33923"/>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800"/>
                            </p:stCondLst>
                            <p:childTnLst>
                              <p:par>
                                <p:cTn id="32" presetID="1" presetClass="mediacall" presetSubtype="0" fill="hold" nodeType="afterEffect">
                                  <p:stCondLst>
                                    <p:cond delay="0"/>
                                  </p:stCondLst>
                                  <p:childTnLst>
                                    <p:cmd type="call" cmd="playFrom(0.0)">
                                      <p:cBhvr>
                                        <p:cTn id="33" dur="33447"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7"/>
                                        </p:tgtEl>
                                        <p:attrNameLst>
                                          <p:attrName>fillcolor</p:attrName>
                                        </p:attrNameLst>
                                      </p:cBhvr>
                                      <p:to>
                                        <a:srgbClr val="E3F533"/>
                                      </p:to>
                                    </p:animClr>
                                    <p:set>
                                      <p:cBhvr>
                                        <p:cTn id="42" dur="2000" fill="hold"/>
                                        <p:tgtEl>
                                          <p:spTgt spid="7"/>
                                        </p:tgtEl>
                                        <p:attrNameLst>
                                          <p:attrName>fill.type</p:attrName>
                                        </p:attrNameLst>
                                      </p:cBhvr>
                                      <p:to>
                                        <p:strVal val="solid"/>
                                      </p:to>
                                    </p:set>
                                    <p:set>
                                      <p:cBhvr>
                                        <p:cTn id="43"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video>
              <p:cMediaNode vol="20000">
                <p:cTn id="44" fill="hold" display="0">
                  <p:stCondLst>
                    <p:cond delay="indefinite"/>
                  </p:stCondLst>
                </p:cTn>
                <p:tgtEl>
                  <p:spTgt spid="16"/>
                </p:tgtEl>
              </p:cMediaNode>
            </p:video>
          </p:childTnLst>
        </p:cTn>
      </p:par>
    </p:tnLst>
    <p:bldLst>
      <p:bldP spid="7" grpId="0" animBg="1"/>
      <p:bldP spid="8"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95856"/>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 Identifique estas 10 advocaciones de la Santísima Virgen María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Resultado de imagen para advocaciones de la santÃ­sima virgen marÃ­a">
            <a:extLst>
              <a:ext uri="{FF2B5EF4-FFF2-40B4-BE49-F238E27FC236}">
                <a16:creationId xmlns:a16="http://schemas.microsoft.com/office/drawing/2014/main" id="{9108A7F9-E1B9-4B57-93EE-25660DC2A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1961228" cy="2651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id="{AA0D772D-8903-4823-8303-B1CC7A600F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628" y="1524000"/>
            <a:ext cx="1578294" cy="2651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advocaciones de la santÃ­sima virgen marÃ­a">
            <a:extLst>
              <a:ext uri="{FF2B5EF4-FFF2-40B4-BE49-F238E27FC236}">
                <a16:creationId xmlns:a16="http://schemas.microsoft.com/office/drawing/2014/main" id="{4F15E656-50F6-409D-9A87-F86DF19522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1921" y="1524000"/>
            <a:ext cx="1842263" cy="26519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492D7003-0540-43F7-99EA-5F1A260CD378}"/>
              </a:ext>
            </a:extLst>
          </p:cNvPr>
          <p:cNvPicPr>
            <a:picLocks noChangeAspect="1"/>
          </p:cNvPicPr>
          <p:nvPr/>
        </p:nvPicPr>
        <p:blipFill>
          <a:blip r:embed="rId6"/>
          <a:stretch>
            <a:fillRect/>
          </a:stretch>
        </p:blipFill>
        <p:spPr>
          <a:xfrm>
            <a:off x="5534184" y="1524000"/>
            <a:ext cx="1800988" cy="2665462"/>
          </a:xfrm>
          <a:prstGeom prst="rect">
            <a:avLst/>
          </a:prstGeom>
        </p:spPr>
      </p:pic>
      <p:pic>
        <p:nvPicPr>
          <p:cNvPr id="5" name="Imagen 4">
            <a:extLst>
              <a:ext uri="{FF2B5EF4-FFF2-40B4-BE49-F238E27FC236}">
                <a16:creationId xmlns:a16="http://schemas.microsoft.com/office/drawing/2014/main" id="{3BC68205-10AE-4F62-AA0C-06BE78B1C09A}"/>
              </a:ext>
            </a:extLst>
          </p:cNvPr>
          <p:cNvPicPr>
            <a:picLocks noChangeAspect="1"/>
          </p:cNvPicPr>
          <p:nvPr/>
        </p:nvPicPr>
        <p:blipFill>
          <a:blip r:embed="rId7"/>
          <a:stretch>
            <a:fillRect/>
          </a:stretch>
        </p:blipFill>
        <p:spPr>
          <a:xfrm>
            <a:off x="7305675" y="1524000"/>
            <a:ext cx="1740345" cy="2665462"/>
          </a:xfrm>
          <a:prstGeom prst="rect">
            <a:avLst/>
          </a:prstGeom>
        </p:spPr>
      </p:pic>
      <p:pic>
        <p:nvPicPr>
          <p:cNvPr id="13" name="Imagen 12">
            <a:extLst>
              <a:ext uri="{FF2B5EF4-FFF2-40B4-BE49-F238E27FC236}">
                <a16:creationId xmlns:a16="http://schemas.microsoft.com/office/drawing/2014/main" id="{FF539FA4-643D-4E5C-89B8-F7A5C5FF13CA}"/>
              </a:ext>
            </a:extLst>
          </p:cNvPr>
          <p:cNvPicPr>
            <a:picLocks noChangeAspect="1"/>
          </p:cNvPicPr>
          <p:nvPr/>
        </p:nvPicPr>
        <p:blipFill>
          <a:blip r:embed="rId8"/>
          <a:stretch>
            <a:fillRect/>
          </a:stretch>
        </p:blipFill>
        <p:spPr>
          <a:xfrm>
            <a:off x="383769" y="4189462"/>
            <a:ext cx="1524000" cy="2566359"/>
          </a:xfrm>
          <a:prstGeom prst="rect">
            <a:avLst/>
          </a:prstGeom>
        </p:spPr>
      </p:pic>
      <p:pic>
        <p:nvPicPr>
          <p:cNvPr id="14" name="Imagen 13">
            <a:extLst>
              <a:ext uri="{FF2B5EF4-FFF2-40B4-BE49-F238E27FC236}">
                <a16:creationId xmlns:a16="http://schemas.microsoft.com/office/drawing/2014/main" id="{EC8D9185-17D9-46FA-9A06-752D1EF10491}"/>
              </a:ext>
            </a:extLst>
          </p:cNvPr>
          <p:cNvPicPr>
            <a:picLocks noChangeAspect="1"/>
          </p:cNvPicPr>
          <p:nvPr/>
        </p:nvPicPr>
        <p:blipFill>
          <a:blip r:embed="rId9"/>
          <a:stretch>
            <a:fillRect/>
          </a:stretch>
        </p:blipFill>
        <p:spPr>
          <a:xfrm>
            <a:off x="1907769" y="4189462"/>
            <a:ext cx="1800988" cy="2570876"/>
          </a:xfrm>
          <a:prstGeom prst="rect">
            <a:avLst/>
          </a:prstGeom>
        </p:spPr>
      </p:pic>
      <p:pic>
        <p:nvPicPr>
          <p:cNvPr id="16" name="Imagen 15">
            <a:extLst>
              <a:ext uri="{FF2B5EF4-FFF2-40B4-BE49-F238E27FC236}">
                <a16:creationId xmlns:a16="http://schemas.microsoft.com/office/drawing/2014/main" id="{C5478A3F-FC18-4281-AC55-A71641E5E472}"/>
              </a:ext>
            </a:extLst>
          </p:cNvPr>
          <p:cNvPicPr>
            <a:picLocks noChangeAspect="1"/>
          </p:cNvPicPr>
          <p:nvPr/>
        </p:nvPicPr>
        <p:blipFill>
          <a:blip r:embed="rId10"/>
          <a:stretch>
            <a:fillRect/>
          </a:stretch>
        </p:blipFill>
        <p:spPr>
          <a:xfrm>
            <a:off x="3679260" y="4175975"/>
            <a:ext cx="1589168" cy="2566358"/>
          </a:xfrm>
          <a:prstGeom prst="rect">
            <a:avLst/>
          </a:prstGeom>
        </p:spPr>
      </p:pic>
      <p:pic>
        <p:nvPicPr>
          <p:cNvPr id="1032" name="Picture 8" descr="Resultado de imagen para advocaciones marianas de Ã¡frica">
            <a:extLst>
              <a:ext uri="{FF2B5EF4-FFF2-40B4-BE49-F238E27FC236}">
                <a16:creationId xmlns:a16="http://schemas.microsoft.com/office/drawing/2014/main" id="{73212951-A23A-4611-8A5B-43317A6EB95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68428" y="4163887"/>
            <a:ext cx="1925363" cy="25663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nuestra seÃ±ora de czestochowa">
            <a:extLst>
              <a:ext uri="{FF2B5EF4-FFF2-40B4-BE49-F238E27FC236}">
                <a16:creationId xmlns:a16="http://schemas.microsoft.com/office/drawing/2014/main" id="{0EDA6B08-7457-4D5E-B89D-D7BCD13438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3949" y="4151800"/>
            <a:ext cx="1771451" cy="257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98" y="861863"/>
            <a:ext cx="8610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 ¿Cuándo se apareció por primera vez la Virgen en Fátima y a quiénes?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13 DE MARZO DE 1917 A LUCÍA, JACINTA Y FRANCISCO. </a:t>
            </a:r>
          </a:p>
        </p:txBody>
      </p:sp>
      <p:sp>
        <p:nvSpPr>
          <p:cNvPr id="8" name="TextBox 7">
            <a:hlinkClick r:id="rId8" action="ppaction://hlinkpres?slideindex=1&amp;slidetitle="/>
          </p:cNvPr>
          <p:cNvSpPr txBox="1"/>
          <p:nvPr/>
        </p:nvSpPr>
        <p:spPr>
          <a:xfrm>
            <a:off x="5486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CO" b="1" dirty="0">
                <a:solidFill>
                  <a:schemeClr val="tx1">
                    <a:lumMod val="95000"/>
                    <a:lumOff val="5000"/>
                  </a:schemeClr>
                </a:solidFill>
              </a:rPr>
              <a:t>EL 13 DE MAYO DE 1917  A LUCÍA, JACINTO Y FRANCISCA. </a:t>
            </a:r>
            <a:endParaRPr lang="en-US" b="1" dirty="0">
              <a:solidFill>
                <a:schemeClr val="tx1">
                  <a:lumMod val="95000"/>
                  <a:lumOff val="5000"/>
                </a:schemeClr>
              </a:solidFill>
            </a:endParaRPr>
          </a:p>
        </p:txBody>
      </p:sp>
      <p:sp>
        <p:nvSpPr>
          <p:cNvPr id="9" name="Rectangle 8">
            <a:hlinkClick r:id="" action="ppaction://noaction" highlightClick="1">
              <a:snd r:embed="rId9"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13 DE MAYO DE 1917 A LUCÍA, JACINTA Y FRANCISCO. </a:t>
            </a:r>
          </a:p>
        </p:txBody>
      </p:sp>
      <p:sp>
        <p:nvSpPr>
          <p:cNvPr id="12" name="TextBox 11"/>
          <p:cNvSpPr txBox="1"/>
          <p:nvPr/>
        </p:nvSpPr>
        <p:spPr>
          <a:xfrm>
            <a:off x="5486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13 DE MAYO DE 1918 A LUCÍA, JACINTA Y FRANCISCO. </a:t>
            </a:r>
          </a:p>
        </p:txBody>
      </p:sp>
      <p:pic>
        <p:nvPicPr>
          <p:cNvPr id="15" name="cronometro 60 segundos (3)">
            <a:hlinkClick r:id="" action="ppaction://media"/>
            <a:extLst>
              <a:ext uri="{FF2B5EF4-FFF2-40B4-BE49-F238E27FC236}">
                <a16:creationId xmlns:a16="http://schemas.microsoft.com/office/drawing/2014/main" id="{779C917D-B786-4EC6-9D63-454A2D3FEC48}"/>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6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66"/>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21. ¿En qué consiste la advocación de Nuestra Señora de la Candelaria?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27432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27432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28956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ESTA ADVOCACIÓN VIENE DE “CANDELA” O LA LUZ CON LA QUE ELLA ENTRÓ EN EL TEMPLO. </a:t>
            </a:r>
          </a:p>
        </p:txBody>
      </p:sp>
      <p:sp>
        <p:nvSpPr>
          <p:cNvPr id="8" name="TextBox 7">
            <a:hlinkClick r:id="rId8" action="ppaction://hlinkpres?slideindex=1&amp;slidetitle="/>
          </p:cNvPr>
          <p:cNvSpPr txBox="1"/>
          <p:nvPr/>
        </p:nvSpPr>
        <p:spPr>
          <a:xfrm>
            <a:off x="5486400" y="28956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ESTA ADVOCACIÓN VIENE DERIVADO DE UN LUGAR QUE SE LLAMA CANDELARIA. </a:t>
            </a:r>
          </a:p>
        </p:txBody>
      </p:sp>
      <p:sp>
        <p:nvSpPr>
          <p:cNvPr id="9" name="Rectangle 8">
            <a:hlinkClick r:id="" action="ppaction://noaction" highlightClick="1">
              <a:snd r:embed="rId5" name="explode.wav"/>
            </a:hlinkClick>
          </p:cNvPr>
          <p:cNvSpPr/>
          <p:nvPr/>
        </p:nvSpPr>
        <p:spPr>
          <a:xfrm>
            <a:off x="609600" y="51054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51054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52578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ESTA ADVOCACIÓN VIENE DEL CIRIO QUE ELLA LLEVA EN LA MANO. </a:t>
            </a:r>
          </a:p>
        </p:txBody>
      </p:sp>
      <p:sp>
        <p:nvSpPr>
          <p:cNvPr id="12" name="TextBox 11"/>
          <p:cNvSpPr txBox="1"/>
          <p:nvPr/>
        </p:nvSpPr>
        <p:spPr>
          <a:xfrm>
            <a:off x="5486400" y="52578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ESTA ADVOCACIÓN VIENE DE “CANDELA” O LUZ. ELLA PRESENTA A LA LUZ DEL MUNDO, QUE ES CRISTO AL TEMPLO.</a:t>
            </a:r>
          </a:p>
        </p:txBody>
      </p:sp>
      <p:pic>
        <p:nvPicPr>
          <p:cNvPr id="15" name="cronometro 60 segundos (3)">
            <a:hlinkClick r:id="" action="ppaction://media"/>
            <a:extLst>
              <a:ext uri="{FF2B5EF4-FFF2-40B4-BE49-F238E27FC236}">
                <a16:creationId xmlns:a16="http://schemas.microsoft.com/office/drawing/2014/main" id="{3143D513-4FAB-460A-B394-070CBE460182}"/>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3490312"/>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33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¿Por qué nuestra parroquia está bajo el patrocinio de nuestra Señora de la Candelaria?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ASÍ LO DETERMINÓ EL OBISPO DE SONSÓN – RIONEGRO DE ESE ENTONCES. </a:t>
            </a:r>
          </a:p>
        </p:txBody>
      </p:sp>
      <p:sp>
        <p:nvSpPr>
          <p:cNvPr id="8" name="TextBox 7">
            <a:hlinkClick r:id="rId9" action="ppaction://hlinkpres?slideindex=1&amp;slidetitle="/>
          </p:cNvPr>
          <p:cNvSpPr txBox="1"/>
          <p:nvPr/>
        </p:nvSpPr>
        <p:spPr>
          <a:xfrm>
            <a:off x="5486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SE DESPRENDIÓ DE LA ARQUIDIÓCESIS DE MEDELLÍN QUE LA TIENE POR PATRONA.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LOS FIELES ASÍ SE LO PIDIERON AL PAPA. </a:t>
            </a:r>
          </a:p>
        </p:txBody>
      </p:sp>
      <p:sp>
        <p:nvSpPr>
          <p:cNvPr id="12" name="TextBox 11"/>
          <p:cNvSpPr txBox="1"/>
          <p:nvPr/>
        </p:nvSpPr>
        <p:spPr>
          <a:xfrm>
            <a:off x="5486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NINGUNA DE LAS ANTERIORES. </a:t>
            </a:r>
          </a:p>
        </p:txBody>
      </p:sp>
      <p:pic>
        <p:nvPicPr>
          <p:cNvPr id="15" name="cronometro 60 segundos (3)">
            <a:hlinkClick r:id="" action="ppaction://media"/>
            <a:extLst>
              <a:ext uri="{FF2B5EF4-FFF2-40B4-BE49-F238E27FC236}">
                <a16:creationId xmlns:a16="http://schemas.microsoft.com/office/drawing/2014/main" id="{95E74086-7CDD-47BD-9B5A-7FC5D5CB3735}"/>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733800" y="5216354"/>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9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98" y="480863"/>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22. ¿Quién es la patrona de Colombia?</a:t>
            </a:r>
            <a:endPar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NUESTRA SEÑORA DEL ROSARIO DE CHIQUINQUIRÁ. </a:t>
            </a:r>
          </a:p>
        </p:txBody>
      </p:sp>
      <p:sp>
        <p:nvSpPr>
          <p:cNvPr id="8" name="TextBox 7">
            <a:hlinkClick r:id="rId8" action="ppaction://hlinkpres?slideindex=1&amp;slidetitle="/>
          </p:cNvPr>
          <p:cNvSpPr txBox="1"/>
          <p:nvPr/>
        </p:nvSpPr>
        <p:spPr>
          <a:xfrm>
            <a:off x="5486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NUESTRA SEÑORA DEL CARMEN.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NUESTRA SEÑORA DE LAS LAJAS. </a:t>
            </a:r>
          </a:p>
        </p:txBody>
      </p:sp>
      <p:sp>
        <p:nvSpPr>
          <p:cNvPr id="12" name="TextBox 11"/>
          <p:cNvSpPr txBox="1"/>
          <p:nvPr/>
        </p:nvSpPr>
        <p:spPr>
          <a:xfrm>
            <a:off x="5486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NUESTRA SEÑORA DE LA CANDELARIA. </a:t>
            </a:r>
          </a:p>
        </p:txBody>
      </p:sp>
      <p:pic>
        <p:nvPicPr>
          <p:cNvPr id="15" name="cronometro 60 segundos (3)">
            <a:hlinkClick r:id="" action="ppaction://media"/>
            <a:extLst>
              <a:ext uri="{FF2B5EF4-FFF2-40B4-BE49-F238E27FC236}">
                <a16:creationId xmlns:a16="http://schemas.microsoft.com/office/drawing/2014/main" id="{A4B35742-DCA2-426C-B3F8-BF69F6FD49C3}"/>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1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23. ¿Cuál es el culto que le rendimos a la Virgen María? </a:t>
            </a:r>
            <a:endParaRPr lang="en-US" sz="32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DULÍA O VENERACIÓN.</a:t>
            </a:r>
          </a:p>
        </p:txBody>
      </p:sp>
      <p:sp>
        <p:nvSpPr>
          <p:cNvPr id="8" name="TextBox 7">
            <a:hlinkClick r:id="rId8" action="ppaction://hlinkpres?slideindex=1&amp;slidetitle="/>
          </p:cNvPr>
          <p:cNvSpPr txBox="1"/>
          <p:nvPr/>
        </p:nvSpPr>
        <p:spPr>
          <a:xfrm>
            <a:off x="5538022"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PROTODULÍA O PRIMERA VENERACIÓN. </a:t>
            </a:r>
          </a:p>
        </p:txBody>
      </p:sp>
      <p:sp>
        <p:nvSpPr>
          <p:cNvPr id="9" name="Rectangle 8">
            <a:hlinkClick r:id="" action="ppaction://noaction" highlightClick="1">
              <a:snd r:embed="rId9"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HIPERDULÍA O SUMA VENERACIÓN.  </a:t>
            </a:r>
          </a:p>
        </p:txBody>
      </p:sp>
      <p:sp>
        <p:nvSpPr>
          <p:cNvPr id="12" name="TextBox 11"/>
          <p:cNvSpPr txBox="1"/>
          <p:nvPr/>
        </p:nvSpPr>
        <p:spPr>
          <a:xfrm>
            <a:off x="5486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IDOLATRÍA O ADORACIÓN A OBJETOS. </a:t>
            </a:r>
          </a:p>
        </p:txBody>
      </p:sp>
      <p:pic>
        <p:nvPicPr>
          <p:cNvPr id="15" name="cronometro 60 segundos (3)">
            <a:hlinkClick r:id="" action="ppaction://media"/>
            <a:extLst>
              <a:ext uri="{FF2B5EF4-FFF2-40B4-BE49-F238E27FC236}">
                <a16:creationId xmlns:a16="http://schemas.microsoft.com/office/drawing/2014/main" id="{D8F175BA-B146-405C-A3F1-D35DC3A0BF0C}"/>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1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24. ¿Cuáles son las relaciones que existen entre la Virgen y la Santísima Trinidad?</a:t>
            </a:r>
            <a:endParaRPr lang="en-US" sz="3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6"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RELACIÓN DE AMOR Y HUMILIDAD. </a:t>
            </a:r>
          </a:p>
        </p:txBody>
      </p:sp>
      <p:sp>
        <p:nvSpPr>
          <p:cNvPr id="8" name="TextBox 7">
            <a:hlinkClick r:id="rId9" action="ppaction://hlinkpres?slideindex=1&amp;slidetitle="/>
          </p:cNvPr>
          <p:cNvSpPr txBox="1"/>
          <p:nvPr/>
        </p:nvSpPr>
        <p:spPr>
          <a:xfrm>
            <a:off x="5486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ELLA ES LA ESCLAVA DEL SEÑOR. </a:t>
            </a:r>
          </a:p>
        </p:txBody>
      </p:sp>
      <p:sp>
        <p:nvSpPr>
          <p:cNvPr id="9" name="Rectangle 8">
            <a:hlinkClick r:id="" action="ppaction://noaction" highlightClick="1">
              <a:snd r:embed="rId10"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1" action="ppaction://hlinkpres?slideindex=1&amp;slidetitle="/>
          </p:cNvPr>
          <p:cNvSpPr txBox="1"/>
          <p:nvPr/>
        </p:nvSpPr>
        <p:spPr>
          <a:xfrm>
            <a:off x="1295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HIJA PREDILECTA DEL PADRE. </a:t>
            </a:r>
          </a:p>
          <a:p>
            <a:r>
              <a:rPr lang="en-US" b="1" dirty="0">
                <a:solidFill>
                  <a:schemeClr val="tx1">
                    <a:lumMod val="95000"/>
                    <a:lumOff val="5000"/>
                  </a:schemeClr>
                </a:solidFill>
              </a:rPr>
              <a:t>MADRE DEL HIJO. </a:t>
            </a:r>
          </a:p>
          <a:p>
            <a:r>
              <a:rPr lang="en-US" b="1" dirty="0">
                <a:solidFill>
                  <a:schemeClr val="tx1">
                    <a:lumMod val="95000"/>
                    <a:lumOff val="5000"/>
                  </a:schemeClr>
                </a:solidFill>
              </a:rPr>
              <a:t>ESPOSA DEL ESPÍRITU SANTO. </a:t>
            </a:r>
          </a:p>
        </p:txBody>
      </p:sp>
      <p:sp>
        <p:nvSpPr>
          <p:cNvPr id="12" name="TextBox 11"/>
          <p:cNvSpPr txBox="1"/>
          <p:nvPr/>
        </p:nvSpPr>
        <p:spPr>
          <a:xfrm>
            <a:off x="5486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RELACIÓN DE TERNURA Y OBEDIENCIA. </a:t>
            </a:r>
          </a:p>
        </p:txBody>
      </p:sp>
      <p:pic>
        <p:nvPicPr>
          <p:cNvPr id="15" name="cronometro 60 segundos (3)">
            <a:hlinkClick r:id="" action="ppaction://media"/>
            <a:extLst>
              <a:ext uri="{FF2B5EF4-FFF2-40B4-BE49-F238E27FC236}">
                <a16:creationId xmlns:a16="http://schemas.microsoft.com/office/drawing/2014/main" id="{7D9D219A-4F1B-4610-8BCC-E4D63DD5FEDF}"/>
              </a:ext>
            </a:extLst>
          </p:cNvPr>
          <p:cNvPicPr>
            <a:picLocks noChangeAspect="1"/>
          </p:cNvPicPr>
          <p:nvPr>
            <a:videoFile r:link="rId2"/>
            <p:extLst>
              <p:ext uri="{DAA4B4D4-6D71-4841-9C94-3DE7FCFB9230}">
                <p14:media xmlns:p14="http://schemas.microsoft.com/office/powerpoint/2010/main" r:embed="rId3">
                  <p14:trim st="37906"/>
                </p14:media>
              </p:ext>
            </p:extLst>
          </p:nvPr>
        </p:nvPicPr>
        <p:blipFill>
          <a:blip r:embed="rId12"/>
          <a:stretch>
            <a:fillRect/>
          </a:stretch>
        </p:blipFill>
        <p:spPr>
          <a:xfrm>
            <a:off x="3589084" y="2620297"/>
            <a:ext cx="1961228" cy="1641646"/>
          </a:xfrm>
          <a:prstGeom prst="ellipse">
            <a:avLst/>
          </a:prstGeom>
          <a:ln>
            <a:noFill/>
          </a:ln>
          <a:effectLst>
            <a:softEdge rad="112500"/>
          </a:effectLst>
        </p:spPr>
      </p:pic>
    </p:spTree>
    <p:extLst>
      <p:ext uri="{BB962C8B-B14F-4D97-AF65-F5344CB8AC3E}">
        <p14:creationId xmlns:p14="http://schemas.microsoft.com/office/powerpoint/2010/main" val="754844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2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03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25. ¿Qué características ha de tener nuestra devoción a la Virgen?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INTERIOR Y EXTERIOR, SANTA, COMPARTIDA. </a:t>
            </a:r>
          </a:p>
        </p:txBody>
      </p:sp>
      <p:sp>
        <p:nvSpPr>
          <p:cNvPr id="8" name="TextBox 7">
            <a:hlinkClick r:id="rId8" action="ppaction://hlinkpres?slideindex=1&amp;slidetitle="/>
          </p:cNvPr>
          <p:cNvSpPr txBox="1"/>
          <p:nvPr/>
        </p:nvSpPr>
        <p:spPr>
          <a:xfrm>
            <a:off x="5562600" y="19812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COMUNITARIA. </a:t>
            </a:r>
          </a:p>
          <a:p>
            <a:r>
              <a:rPr lang="en-US" b="1" dirty="0">
                <a:solidFill>
                  <a:schemeClr val="tx1">
                    <a:lumMod val="95000"/>
                    <a:lumOff val="5000"/>
                  </a:schemeClr>
                </a:solidFill>
              </a:rPr>
              <a:t>AMABLE. </a:t>
            </a:r>
          </a:p>
          <a:p>
            <a:r>
              <a:rPr lang="en-US" b="1" dirty="0">
                <a:solidFill>
                  <a:schemeClr val="tx1">
                    <a:lumMod val="95000"/>
                    <a:lumOff val="5000"/>
                  </a:schemeClr>
                </a:solidFill>
              </a:rPr>
              <a:t>FERVOROSA. </a:t>
            </a:r>
          </a:p>
          <a:p>
            <a:r>
              <a:rPr lang="en-US" b="1" dirty="0">
                <a:solidFill>
                  <a:schemeClr val="tx1">
                    <a:lumMod val="95000"/>
                    <a:lumOff val="5000"/>
                  </a:schemeClr>
                </a:solidFill>
              </a:rPr>
              <a:t>EXTERIOR. </a:t>
            </a:r>
          </a:p>
          <a:p>
            <a:r>
              <a:rPr lang="en-US" b="1" dirty="0">
                <a:solidFill>
                  <a:schemeClr val="tx1">
                    <a:lumMod val="95000"/>
                    <a:lumOff val="5000"/>
                  </a:schemeClr>
                </a:solidFill>
              </a:rPr>
              <a:t>DULCE.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FERVOROSA</a:t>
            </a:r>
          </a:p>
          <a:p>
            <a:r>
              <a:rPr lang="en-US" b="1" dirty="0">
                <a:solidFill>
                  <a:schemeClr val="tx1">
                    <a:lumMod val="95000"/>
                    <a:lumOff val="5000"/>
                  </a:schemeClr>
                </a:solidFill>
              </a:rPr>
              <a:t>EXTERIOR</a:t>
            </a:r>
          </a:p>
        </p:txBody>
      </p:sp>
      <p:sp>
        <p:nvSpPr>
          <p:cNvPr id="12" name="TextBox 11"/>
          <p:cNvSpPr txBox="1"/>
          <p:nvPr/>
        </p:nvSpPr>
        <p:spPr>
          <a:xfrm>
            <a:off x="5562600" y="4343400"/>
            <a:ext cx="3124200" cy="2031325"/>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INTERIOR</a:t>
            </a:r>
          </a:p>
          <a:p>
            <a:r>
              <a:rPr lang="en-US" b="1" dirty="0">
                <a:solidFill>
                  <a:schemeClr val="tx1">
                    <a:lumMod val="95000"/>
                    <a:lumOff val="5000"/>
                  </a:schemeClr>
                </a:solidFill>
              </a:rPr>
              <a:t>IMITACIÓN DE SUS VIRTUDES</a:t>
            </a:r>
          </a:p>
          <a:p>
            <a:r>
              <a:rPr lang="en-US" b="1" dirty="0">
                <a:solidFill>
                  <a:schemeClr val="tx1">
                    <a:lumMod val="95000"/>
                    <a:lumOff val="5000"/>
                  </a:schemeClr>
                </a:solidFill>
              </a:rPr>
              <a:t>TIERNA</a:t>
            </a:r>
          </a:p>
          <a:p>
            <a:r>
              <a:rPr lang="en-US" b="1" dirty="0">
                <a:solidFill>
                  <a:schemeClr val="tx1">
                    <a:lumMod val="95000"/>
                    <a:lumOff val="5000"/>
                  </a:schemeClr>
                </a:solidFill>
              </a:rPr>
              <a:t>SANTA</a:t>
            </a:r>
          </a:p>
          <a:p>
            <a:r>
              <a:rPr lang="en-US" b="1" dirty="0">
                <a:solidFill>
                  <a:schemeClr val="tx1">
                    <a:lumMod val="95000"/>
                    <a:lumOff val="5000"/>
                  </a:schemeClr>
                </a:solidFill>
              </a:rPr>
              <a:t>CONSTANTE</a:t>
            </a:r>
          </a:p>
          <a:p>
            <a:r>
              <a:rPr lang="en-US" b="1" dirty="0">
                <a:solidFill>
                  <a:schemeClr val="tx1">
                    <a:lumMod val="95000"/>
                    <a:lumOff val="5000"/>
                  </a:schemeClr>
                </a:solidFill>
              </a:rPr>
              <a:t>DESINTERESADA</a:t>
            </a:r>
          </a:p>
        </p:txBody>
      </p:sp>
      <p:pic>
        <p:nvPicPr>
          <p:cNvPr id="15" name="cronometro 60 segundos (3)">
            <a:hlinkClick r:id="" action="ppaction://media"/>
            <a:extLst>
              <a:ext uri="{FF2B5EF4-FFF2-40B4-BE49-F238E27FC236}">
                <a16:creationId xmlns:a16="http://schemas.microsoft.com/office/drawing/2014/main" id="{A5EBCB6A-6E39-4805-9F16-78B6D04B99C9}"/>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25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26. ¿Por qué es importante la oración del Ave María?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TODAS SON CORRECTAS.</a:t>
            </a:r>
          </a:p>
        </p:txBody>
      </p:sp>
      <p:sp>
        <p:nvSpPr>
          <p:cNvPr id="8" name="TextBox 7">
            <a:hlinkClick r:id="rId9" action="ppaction://hlinkpres?slideindex=1&amp;slidetitle="/>
          </p:cNvPr>
          <p:cNvSpPr txBox="1"/>
          <p:nvPr/>
        </p:nvSpPr>
        <p:spPr>
          <a:xfrm>
            <a:off x="5514668"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A TRAVÉS DE ELLA ALCANZAMOS MUCHAS GRACIAS. </a:t>
            </a:r>
          </a:p>
        </p:txBody>
      </p:sp>
      <p:sp>
        <p:nvSpPr>
          <p:cNvPr id="9" name="Rectangle 8">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EN ELLA REPETIMOS EL SALUDO DEL ÁNGEL E ISABEL A MARÍA SANTÍSIMA Y HACEMOS LA SÚPLICA DE LA IGLESIA. </a:t>
            </a:r>
          </a:p>
        </p:txBody>
      </p:sp>
      <p:sp>
        <p:nvSpPr>
          <p:cNvPr id="12" name="TextBox 11"/>
          <p:cNvSpPr txBox="1"/>
          <p:nvPr/>
        </p:nvSpPr>
        <p:spPr>
          <a:xfrm>
            <a:off x="5546623"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ES COMO UNA ROSA QUE MARÍA PRESENTA A JESÚS. </a:t>
            </a:r>
          </a:p>
        </p:txBody>
      </p:sp>
      <p:pic>
        <p:nvPicPr>
          <p:cNvPr id="15" name="cronometro 60 segundos (3)">
            <a:hlinkClick r:id="" action="ppaction://media"/>
            <a:extLst>
              <a:ext uri="{FF2B5EF4-FFF2-40B4-BE49-F238E27FC236}">
                <a16:creationId xmlns:a16="http://schemas.microsoft.com/office/drawing/2014/main" id="{9B28BC8D-2390-47C1-913A-B2F2B8DCCE4A}"/>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810000" y="2659626"/>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7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269"/>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27. ¿De qué partes está compuesta el Ave María?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2164139"/>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2164139"/>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2316539"/>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DE DOS PARTES, LA DE LA ANUNCIACIÓN Y LA DE LA VISITACIÓN. </a:t>
            </a:r>
          </a:p>
        </p:txBody>
      </p:sp>
      <p:sp>
        <p:nvSpPr>
          <p:cNvPr id="8" name="TextBox 7">
            <a:hlinkClick r:id="rId9" action="ppaction://hlinkpres?slideindex=1&amp;slidetitle="/>
          </p:cNvPr>
          <p:cNvSpPr txBox="1"/>
          <p:nvPr/>
        </p:nvSpPr>
        <p:spPr>
          <a:xfrm>
            <a:off x="5486400" y="2316539"/>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DE DOS PARTES, LA BÍBLICA Y LA ECLESIAL. </a:t>
            </a:r>
          </a:p>
        </p:txBody>
      </p:sp>
      <p:sp>
        <p:nvSpPr>
          <p:cNvPr id="9" name="Rectangle 8">
            <a:hlinkClick r:id="" action="ppaction://noaction" highlightClick="1">
              <a:snd r:embed="rId5" name="explode.wav"/>
            </a:hlinkClick>
          </p:cNvPr>
          <p:cNvSpPr/>
          <p:nvPr/>
        </p:nvSpPr>
        <p:spPr>
          <a:xfrm>
            <a:off x="609600" y="4916269"/>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916269"/>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5068669"/>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DE DOS PARTES, AMBAS SON DE FUNDAMENTO ECLESIAL. </a:t>
            </a:r>
          </a:p>
        </p:txBody>
      </p:sp>
      <p:sp>
        <p:nvSpPr>
          <p:cNvPr id="12" name="TextBox 11"/>
          <p:cNvSpPr txBox="1"/>
          <p:nvPr/>
        </p:nvSpPr>
        <p:spPr>
          <a:xfrm>
            <a:off x="5486400" y="5068669"/>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DE DOS PARTES, AMBAS SON DE FUNDAMENTO BÍBLICO. </a:t>
            </a:r>
          </a:p>
        </p:txBody>
      </p:sp>
      <p:pic>
        <p:nvPicPr>
          <p:cNvPr id="15" name="cronometro 60 segundos (3)">
            <a:hlinkClick r:id="" action="ppaction://media"/>
            <a:extLst>
              <a:ext uri="{FF2B5EF4-FFF2-40B4-BE49-F238E27FC236}">
                <a16:creationId xmlns:a16="http://schemas.microsoft.com/office/drawing/2014/main" id="{070C1CBD-80FE-4213-9DD6-69F8446F6D93}"/>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3340681"/>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64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2391"/>
            <a:ext cx="86868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¿Cómo se llamaban los padres de la Virgen María?</a:t>
            </a:r>
            <a:endPar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JOAQUÍN Y MARÍA</a:t>
            </a:r>
          </a:p>
        </p:txBody>
      </p:sp>
      <p:sp>
        <p:nvSpPr>
          <p:cNvPr id="8" name="TextBox 7">
            <a:hlinkClick r:id="rId9" action="ppaction://hlinkpres?slideindex=1&amp;slidetitle="/>
          </p:cNvPr>
          <p:cNvSpPr txBox="1"/>
          <p:nvPr/>
        </p:nvSpPr>
        <p:spPr>
          <a:xfrm>
            <a:off x="5486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JOAQUÍN Y ANA</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SIMEÓN Y ANA</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JOAQUÍN Y RAQUEL</a:t>
            </a:r>
          </a:p>
        </p:txBody>
      </p:sp>
      <p:pic>
        <p:nvPicPr>
          <p:cNvPr id="15" name="cronometro 60 segundos (3)">
            <a:hlinkClick r:id="" action="ppaction://media"/>
            <a:extLst>
              <a:ext uri="{FF2B5EF4-FFF2-40B4-BE49-F238E27FC236}">
                <a16:creationId xmlns:a16="http://schemas.microsoft.com/office/drawing/2014/main" id="{3C71C5EA-3DDF-4CA6-9A57-10AE68EAEDD0}"/>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49354"/>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6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28. ¿La Virgen tuvo otros hijos? Sí o no. Explique</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NO, PORQUE EN LA BIBLIA NO HABLA DE LOS HERMANOS DE JESÚS. </a:t>
            </a:r>
          </a:p>
        </p:txBody>
      </p:sp>
      <p:sp>
        <p:nvSpPr>
          <p:cNvPr id="8" name="TextBox 7">
            <a:hlinkClick r:id="rId8" action="ppaction://hlinkpres?slideindex=1&amp;slidetitle="/>
          </p:cNvPr>
          <p:cNvSpPr txBox="1"/>
          <p:nvPr/>
        </p:nvSpPr>
        <p:spPr>
          <a:xfrm>
            <a:off x="5486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 Y C, SON CORRECTAS. </a:t>
            </a:r>
          </a:p>
        </p:txBody>
      </p:sp>
      <p:sp>
        <p:nvSpPr>
          <p:cNvPr id="9" name="Rectangle 8">
            <a:hlinkClick r:id="" action="ppaction://noaction" highlightClick="1">
              <a:snd r:embed="rId9"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NO, CUANDO EN LA BIBLIA SE HABLA DE LOS HERMANOS DE JESÚS SE REFIERE A SUS PARIENTES</a:t>
            </a:r>
          </a:p>
        </p:txBody>
      </p:sp>
      <p:sp>
        <p:nvSpPr>
          <p:cNvPr id="12" name="TextBox 11"/>
          <p:cNvSpPr txBox="1"/>
          <p:nvPr/>
        </p:nvSpPr>
        <p:spPr>
          <a:xfrm>
            <a:off x="5486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NO, PORQUE YO NO CREO ESO. </a:t>
            </a:r>
          </a:p>
        </p:txBody>
      </p:sp>
      <p:pic>
        <p:nvPicPr>
          <p:cNvPr id="15" name="cronometro 60 segundos (3)">
            <a:hlinkClick r:id="" action="ppaction://media"/>
            <a:extLst>
              <a:ext uri="{FF2B5EF4-FFF2-40B4-BE49-F238E27FC236}">
                <a16:creationId xmlns:a16="http://schemas.microsoft.com/office/drawing/2014/main" id="{7AAEEE95-17FF-46AE-850A-FC5716458EC9}"/>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53182"/>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8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29. ¿Cuál fue la primera intervención de la Virgen en la vida pública de Jesús? Explique</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EN NAZARET, CUANDO POR SU INTERCESIÓN JESÚS CONVIRTIÓ EL AGUA EN VINO. </a:t>
            </a:r>
          </a:p>
        </p:txBody>
      </p:sp>
      <p:sp>
        <p:nvSpPr>
          <p:cNvPr id="8" name="TextBox 7">
            <a:hlinkClick r:id="rId8" action="ppaction://hlinkpres?slideindex=1&amp;slidetitle="/>
          </p:cNvPr>
          <p:cNvSpPr txBox="1"/>
          <p:nvPr/>
        </p:nvSpPr>
        <p:spPr>
          <a:xfrm>
            <a:off x="5486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EN BELÉN, CUANDO POR SU INTERCESIÓN CONVIRTIÓ EL AGUA EN VINO.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EN LAS BODAS DE CANAÁN, CUANDO POR SU INTERCESIÓN JESÚS CONVIRTIÓ EL AGUA EN VINO. </a:t>
            </a:r>
          </a:p>
        </p:txBody>
      </p:sp>
      <p:sp>
        <p:nvSpPr>
          <p:cNvPr id="12" name="TextBox 11"/>
          <p:cNvSpPr txBox="1"/>
          <p:nvPr/>
        </p:nvSpPr>
        <p:spPr>
          <a:xfrm>
            <a:off x="5486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EN CANÁ DE GALILEA, CUANDO POR SU INTERCESIÓN JESÚS CONVIRTIÓ EL AGUA EN VINO. </a:t>
            </a:r>
          </a:p>
        </p:txBody>
      </p:sp>
      <p:pic>
        <p:nvPicPr>
          <p:cNvPr id="15" name="cronometro 60 segundos (3)">
            <a:hlinkClick r:id="" action="ppaction://media"/>
            <a:extLst>
              <a:ext uri="{FF2B5EF4-FFF2-40B4-BE49-F238E27FC236}">
                <a16:creationId xmlns:a16="http://schemas.microsoft.com/office/drawing/2014/main" id="{5BDF04B8-9563-4032-9CA5-FF43F93191B8}"/>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264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30. ¿Qué hizo la Virgen después de la muerte y sepultura del Señor?</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22860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2286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2438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SOSTUVO LA FE DE LA IGLESIA NACIENTE EN LA ESPERA DE SU RESURRECCIÓN. </a:t>
            </a:r>
          </a:p>
        </p:txBody>
      </p:sp>
      <p:sp>
        <p:nvSpPr>
          <p:cNvPr id="8" name="TextBox 7">
            <a:hlinkClick r:id="rId9" action="ppaction://hlinkpres?slideindex=1&amp;slidetitle="/>
          </p:cNvPr>
          <p:cNvSpPr txBox="1"/>
          <p:nvPr/>
        </p:nvSpPr>
        <p:spPr>
          <a:xfrm>
            <a:off x="5486400" y="2438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REALIZÓ JUNTO CON LOS APÓSTOLES LA PRIMERA PROCESIÓN DE LA SOLEDAD. </a:t>
            </a:r>
          </a:p>
        </p:txBody>
      </p:sp>
      <p:sp>
        <p:nvSpPr>
          <p:cNvPr id="9" name="Rectangle 8">
            <a:hlinkClick r:id="" action="ppaction://noaction" highlightClick="1">
              <a:snd r:embed="rId6" name="explode.wav"/>
            </a:hlinkClick>
          </p:cNvPr>
          <p:cNvSpPr/>
          <p:nvPr/>
        </p:nvSpPr>
        <p:spPr>
          <a:xfrm>
            <a:off x="609600" y="46482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6482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8006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FUE A SU CASA CON EL APÓSTOL SAN JUAN. </a:t>
            </a:r>
          </a:p>
        </p:txBody>
      </p:sp>
      <p:sp>
        <p:nvSpPr>
          <p:cNvPr id="12" name="TextBox 11"/>
          <p:cNvSpPr txBox="1"/>
          <p:nvPr/>
        </p:nvSpPr>
        <p:spPr>
          <a:xfrm>
            <a:off x="5486400" y="48006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NINGUNA DE LAS ANTERIORES. </a:t>
            </a:r>
          </a:p>
        </p:txBody>
      </p:sp>
      <p:pic>
        <p:nvPicPr>
          <p:cNvPr id="15" name="cronometro 60 segundos (3)">
            <a:hlinkClick r:id="" action="ppaction://media"/>
            <a:extLst>
              <a:ext uri="{FF2B5EF4-FFF2-40B4-BE49-F238E27FC236}">
                <a16:creationId xmlns:a16="http://schemas.microsoft.com/office/drawing/2014/main" id="{E14EEBA9-88AA-48A6-8201-8F50D8802DF4}"/>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971800"/>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9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32. ¿Qué profecía hace Isaías sobre la Virgen?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DICE QUE TENDRÁ UN HIJO Y LE ENVOLVERÁ EN PAÑALES. </a:t>
            </a:r>
          </a:p>
        </p:txBody>
      </p:sp>
      <p:sp>
        <p:nvSpPr>
          <p:cNvPr id="8" name="TextBox 7">
            <a:hlinkClick r:id="rId9" action="ppaction://hlinkpres?slideindex=1&amp;slidetitle="/>
          </p:cNvPr>
          <p:cNvSpPr txBox="1"/>
          <p:nvPr/>
        </p:nvSpPr>
        <p:spPr>
          <a:xfrm>
            <a:off x="5486400" y="19812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DICE QUE TENDRÁ UN HIJO Y LE PONDRÁ POR NOMBRE EMMANUEL QUE SIGNIFICA, DIOS CON NOSOTROS.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DICE QUE TENDRÁ UN HIJO POR OBRA Y GRACIA DEL ESPÍRITU SANTO. </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TODAS SON CORRECTAS. </a:t>
            </a:r>
          </a:p>
        </p:txBody>
      </p:sp>
      <p:pic>
        <p:nvPicPr>
          <p:cNvPr id="15" name="cronometro 60 segundos (3)">
            <a:hlinkClick r:id="" action="ppaction://media"/>
            <a:extLst>
              <a:ext uri="{FF2B5EF4-FFF2-40B4-BE49-F238E27FC236}">
                <a16:creationId xmlns:a16="http://schemas.microsoft.com/office/drawing/2014/main" id="{053424A0-E4BC-493E-BA5B-1FE96A67229E}"/>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7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610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33. Mencione 5 títulos que se dan a nuestra Señora, la Virgen María.</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21717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21717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23241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ABOGADA, AUXILIADORA, SOCORRO, MEDIADORA, REFUGIO DE PECADORES. </a:t>
            </a:r>
          </a:p>
          <a:p>
            <a:endParaRPr lang="en-US" b="1" dirty="0">
              <a:solidFill>
                <a:schemeClr val="tx1">
                  <a:lumMod val="95000"/>
                  <a:lumOff val="5000"/>
                </a:schemeClr>
              </a:solidFill>
            </a:endParaRPr>
          </a:p>
        </p:txBody>
      </p:sp>
      <p:sp>
        <p:nvSpPr>
          <p:cNvPr id="8" name="TextBox 7">
            <a:hlinkClick r:id="rId8" action="ppaction://hlinkpres?slideindex=1&amp;slidetitle="/>
          </p:cNvPr>
          <p:cNvSpPr txBox="1"/>
          <p:nvPr/>
        </p:nvSpPr>
        <p:spPr>
          <a:xfrm>
            <a:off x="5486400" y="23241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MADRE DE DIOS. </a:t>
            </a:r>
          </a:p>
          <a:p>
            <a:r>
              <a:rPr lang="en-US" b="1" dirty="0">
                <a:solidFill>
                  <a:schemeClr val="tx1">
                    <a:lumMod val="95000"/>
                    <a:lumOff val="5000"/>
                  </a:schemeClr>
                </a:solidFill>
              </a:rPr>
              <a:t>VASO ESPIRITUAL.</a:t>
            </a:r>
          </a:p>
          <a:p>
            <a:r>
              <a:rPr lang="en-US" b="1" dirty="0">
                <a:solidFill>
                  <a:schemeClr val="tx1">
                    <a:lumMod val="95000"/>
                    <a:lumOff val="5000"/>
                  </a:schemeClr>
                </a:solidFill>
              </a:rPr>
              <a:t>ROSA MÍSTICA, </a:t>
            </a:r>
          </a:p>
          <a:p>
            <a:r>
              <a:rPr lang="en-US" b="1" dirty="0">
                <a:solidFill>
                  <a:schemeClr val="tx1">
                    <a:lumMod val="95000"/>
                    <a:lumOff val="5000"/>
                  </a:schemeClr>
                </a:solidFill>
              </a:rPr>
              <a:t>TORRE DE DAVID. </a:t>
            </a:r>
          </a:p>
          <a:p>
            <a:r>
              <a:rPr lang="en-US" b="1" dirty="0">
                <a:solidFill>
                  <a:schemeClr val="tx1">
                    <a:lumMod val="95000"/>
                    <a:lumOff val="5000"/>
                  </a:schemeClr>
                </a:solidFill>
              </a:rPr>
              <a:t>CASA DE ORO. </a:t>
            </a:r>
          </a:p>
        </p:txBody>
      </p:sp>
      <p:sp>
        <p:nvSpPr>
          <p:cNvPr id="9" name="Rectangle 8">
            <a:hlinkClick r:id="" action="ppaction://noaction" highlightClick="1">
              <a:snd r:embed="rId9" name="applause.wav"/>
            </a:hlinkClick>
          </p:cNvPr>
          <p:cNvSpPr/>
          <p:nvPr/>
        </p:nvSpPr>
        <p:spPr>
          <a:xfrm>
            <a:off x="609600" y="45339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5339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6863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 B Y D, SON CORRECTAS. </a:t>
            </a:r>
          </a:p>
        </p:txBody>
      </p:sp>
      <p:sp>
        <p:nvSpPr>
          <p:cNvPr id="12" name="TextBox 11"/>
          <p:cNvSpPr txBox="1"/>
          <p:nvPr/>
        </p:nvSpPr>
        <p:spPr>
          <a:xfrm>
            <a:off x="5486400" y="4686300"/>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REINA DE LOS ÁNGELES.</a:t>
            </a:r>
          </a:p>
          <a:p>
            <a:r>
              <a:rPr lang="en-US" b="1" dirty="0">
                <a:solidFill>
                  <a:schemeClr val="tx1">
                    <a:lumMod val="95000"/>
                    <a:lumOff val="5000"/>
                  </a:schemeClr>
                </a:solidFill>
              </a:rPr>
              <a:t>REINA DE LA FAMILIA. </a:t>
            </a:r>
          </a:p>
          <a:p>
            <a:r>
              <a:rPr lang="en-US" b="1" dirty="0">
                <a:solidFill>
                  <a:schemeClr val="tx1">
                    <a:lumMod val="95000"/>
                    <a:lumOff val="5000"/>
                  </a:schemeClr>
                </a:solidFill>
              </a:rPr>
              <a:t>REINA DE TODOS LOS SANTOS. </a:t>
            </a:r>
          </a:p>
          <a:p>
            <a:r>
              <a:rPr lang="en-US" b="1" dirty="0">
                <a:solidFill>
                  <a:schemeClr val="tx1">
                    <a:lumMod val="95000"/>
                    <a:lumOff val="5000"/>
                  </a:schemeClr>
                </a:solidFill>
              </a:rPr>
              <a:t>REINA INMACULADA. </a:t>
            </a:r>
          </a:p>
          <a:p>
            <a:r>
              <a:rPr lang="en-US" b="1" dirty="0">
                <a:solidFill>
                  <a:schemeClr val="tx1">
                    <a:lumMod val="95000"/>
                    <a:lumOff val="5000"/>
                  </a:schemeClr>
                </a:solidFill>
              </a:rPr>
              <a:t>REINA DE LA PAZ. </a:t>
            </a:r>
          </a:p>
        </p:txBody>
      </p:sp>
      <p:pic>
        <p:nvPicPr>
          <p:cNvPr id="15" name="cronometro 60 segundos (3)">
            <a:hlinkClick r:id="" action="ppaction://media"/>
            <a:extLst>
              <a:ext uri="{FF2B5EF4-FFF2-40B4-BE49-F238E27FC236}">
                <a16:creationId xmlns:a16="http://schemas.microsoft.com/office/drawing/2014/main" id="{644CE65D-EA79-4B56-B4E1-88437AF9276B}"/>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2029286" y="5182829"/>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34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34. ¿Por qué decimos que María es la estrella de la Evangelización?</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6" name="explode.wav"/>
            </a:hlinkClick>
          </p:cNvPr>
          <p:cNvSpPr/>
          <p:nvPr/>
        </p:nvSpPr>
        <p:spPr>
          <a:xfrm>
            <a:off x="609600" y="1814053"/>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14053"/>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66453"/>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MARÍA SIGNIFICA ESTRELLA DEL MAR. </a:t>
            </a:r>
          </a:p>
        </p:txBody>
      </p:sp>
      <p:sp>
        <p:nvSpPr>
          <p:cNvPr id="8" name="TextBox 7">
            <a:hlinkClick r:id="rId9" action="ppaction://hlinkpres?slideindex=1&amp;slidetitle="/>
          </p:cNvPr>
          <p:cNvSpPr txBox="1"/>
          <p:nvPr/>
        </p:nvSpPr>
        <p:spPr>
          <a:xfrm>
            <a:off x="5486400" y="1966453"/>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MARÍA ES LA ESTRELLA QUE PRIMERO EVANGELIZÓ. </a:t>
            </a:r>
          </a:p>
        </p:txBody>
      </p:sp>
      <p:sp>
        <p:nvSpPr>
          <p:cNvPr id="9" name="Rectangle 8">
            <a:hlinkClick r:id="" action="ppaction://noaction" highlightClick="1">
              <a:snd r:embed="rId10" name="applause.wav"/>
            </a:hlinkClick>
          </p:cNvPr>
          <p:cNvSpPr/>
          <p:nvPr/>
        </p:nvSpPr>
        <p:spPr>
          <a:xfrm>
            <a:off x="609600" y="4176253"/>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76253"/>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1" action="ppaction://hlinkpres?slideindex=1&amp;slidetitle="/>
          </p:cNvPr>
          <p:cNvSpPr txBox="1"/>
          <p:nvPr/>
        </p:nvSpPr>
        <p:spPr>
          <a:xfrm>
            <a:off x="1295400" y="4141499"/>
            <a:ext cx="3505200" cy="2585323"/>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b="1" dirty="0">
                <a:solidFill>
                  <a:schemeClr val="tx1">
                    <a:lumMod val="95000"/>
                    <a:lumOff val="5000"/>
                  </a:schemeClr>
                </a:solidFill>
              </a:rPr>
              <a:t>ASÍ LA LLAMÓ EL BEATO PABLO VI CUANDO DIJO QUE EN LA MAÑANA DE PENTECOSTÉS, ELLA PRESIDIÓ CON SU ORACIÓN EL COMIENZO DE LA EVANGELIZACIÓN BAJO EL INFLUJO DEL ESPÍRITU SANTO. </a:t>
            </a:r>
            <a:endParaRPr lang="en-US" b="1" dirty="0">
              <a:solidFill>
                <a:schemeClr val="tx1">
                  <a:lumMod val="95000"/>
                  <a:lumOff val="5000"/>
                </a:schemeClr>
              </a:solidFill>
            </a:endParaRPr>
          </a:p>
        </p:txBody>
      </p:sp>
      <p:sp>
        <p:nvSpPr>
          <p:cNvPr id="12" name="TextBox 11"/>
          <p:cNvSpPr txBox="1"/>
          <p:nvPr/>
        </p:nvSpPr>
        <p:spPr>
          <a:xfrm>
            <a:off x="5486400" y="4328653"/>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MARÍA SIGNIFICA LA ESTRELLA QUE EVANGELIZÓ LA IGLESIA NACIENTE EN LA MANAÑANA DE LA RESURRECCIÓN. </a:t>
            </a:r>
          </a:p>
        </p:txBody>
      </p:sp>
      <p:pic>
        <p:nvPicPr>
          <p:cNvPr id="15" name="cronometro 60 segundos (3)">
            <a:hlinkClick r:id="" action="ppaction://media"/>
            <a:extLst>
              <a:ext uri="{FF2B5EF4-FFF2-40B4-BE49-F238E27FC236}">
                <a16:creationId xmlns:a16="http://schemas.microsoft.com/office/drawing/2014/main" id="{97B9447C-52F3-4FE3-8193-1755BC594404}"/>
              </a:ext>
            </a:extLst>
          </p:cNvPr>
          <p:cNvPicPr>
            <a:picLocks noChangeAspect="1"/>
          </p:cNvPicPr>
          <p:nvPr>
            <a:videoFile r:link="rId2"/>
            <p:extLst>
              <p:ext uri="{DAA4B4D4-6D71-4841-9C94-3DE7FCFB9230}">
                <p14:media xmlns:p14="http://schemas.microsoft.com/office/powerpoint/2010/main" r:embed="rId3">
                  <p14:trim st="37906"/>
                </p14:media>
              </p:ext>
            </p:extLst>
          </p:nvPr>
        </p:nvPicPr>
        <p:blipFill>
          <a:blip r:embed="rId12"/>
          <a:stretch>
            <a:fillRect/>
          </a:stretch>
        </p:blipFill>
        <p:spPr>
          <a:xfrm>
            <a:off x="3629486" y="2499853"/>
            <a:ext cx="1961228" cy="1641646"/>
          </a:xfrm>
          <a:prstGeom prst="ellipse">
            <a:avLst/>
          </a:prstGeom>
          <a:ln>
            <a:noFill/>
          </a:ln>
          <a:effectLst>
            <a:softEdge rad="112500"/>
          </a:effectLst>
        </p:spPr>
      </p:pic>
    </p:spTree>
    <p:extLst>
      <p:ext uri="{BB962C8B-B14F-4D97-AF65-F5344CB8AC3E}">
        <p14:creationId xmlns:p14="http://schemas.microsoft.com/office/powerpoint/2010/main" val="1261426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36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35. ¿Cuáles son las solemnidades que celebramos en honor a la Santísima Virgen durante el año y en qué fechas?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2308324"/>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b="1" dirty="0">
                <a:solidFill>
                  <a:schemeClr val="tx1">
                    <a:lumMod val="95000"/>
                    <a:lumOff val="5000"/>
                  </a:schemeClr>
                </a:solidFill>
              </a:rPr>
              <a:t>Santa María, Madre de Dios (1 de enero)</a:t>
            </a:r>
          </a:p>
          <a:p>
            <a:r>
              <a:rPr lang="es-MX" b="1" dirty="0">
                <a:solidFill>
                  <a:schemeClr val="tx1">
                    <a:lumMod val="95000"/>
                    <a:lumOff val="5000"/>
                  </a:schemeClr>
                </a:solidFill>
              </a:rPr>
              <a:t>La presentación de Jesús en el Templo (2 de febrero)</a:t>
            </a:r>
          </a:p>
          <a:p>
            <a:r>
              <a:rPr lang="es-MX" b="1" dirty="0">
                <a:solidFill>
                  <a:schemeClr val="tx1">
                    <a:lumMod val="95000"/>
                    <a:lumOff val="5000"/>
                  </a:schemeClr>
                </a:solidFill>
              </a:rPr>
              <a:t> La Anunciación del Señor. </a:t>
            </a:r>
          </a:p>
          <a:p>
            <a:r>
              <a:rPr lang="es-MX" b="1" dirty="0">
                <a:solidFill>
                  <a:schemeClr val="tx1">
                    <a:lumMod val="95000"/>
                    <a:lumOff val="5000"/>
                  </a:schemeClr>
                </a:solidFill>
              </a:rPr>
              <a:t>(25 de marzo)</a:t>
            </a:r>
          </a:p>
          <a:p>
            <a:r>
              <a:rPr lang="es-MX" b="1" dirty="0">
                <a:solidFill>
                  <a:schemeClr val="tx1">
                    <a:lumMod val="95000"/>
                    <a:lumOff val="5000"/>
                  </a:schemeClr>
                </a:solidFill>
              </a:rPr>
              <a:t> La Asunción de la Virgen María. (15 de agosto)</a:t>
            </a:r>
          </a:p>
        </p:txBody>
      </p:sp>
      <p:sp>
        <p:nvSpPr>
          <p:cNvPr id="8" name="TextBox 7">
            <a:hlinkClick r:id="rId8" action="ppaction://hlinkpres?slideindex=1&amp;slidetitle="/>
          </p:cNvPr>
          <p:cNvSpPr txBox="1"/>
          <p:nvPr/>
        </p:nvSpPr>
        <p:spPr>
          <a:xfrm>
            <a:off x="5486400" y="1981200"/>
            <a:ext cx="3124200" cy="2308324"/>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b="1" dirty="0">
                <a:solidFill>
                  <a:schemeClr val="tx1">
                    <a:lumMod val="95000"/>
                    <a:lumOff val="5000"/>
                  </a:schemeClr>
                </a:solidFill>
              </a:rPr>
              <a:t>La Inmaculada Concepción de María (8 de diciembre)</a:t>
            </a:r>
          </a:p>
          <a:p>
            <a:r>
              <a:rPr lang="es-MX" b="1" dirty="0">
                <a:solidFill>
                  <a:schemeClr val="tx1">
                    <a:lumMod val="95000"/>
                    <a:lumOff val="5000"/>
                  </a:schemeClr>
                </a:solidFill>
              </a:rPr>
              <a:t> Santa María, Madre de Dios (1 de enero)</a:t>
            </a:r>
          </a:p>
          <a:p>
            <a:r>
              <a:rPr lang="es-MX" b="1" dirty="0">
                <a:solidFill>
                  <a:schemeClr val="tx1">
                    <a:lumMod val="95000"/>
                    <a:lumOff val="5000"/>
                  </a:schemeClr>
                </a:solidFill>
              </a:rPr>
              <a:t>La Asunción de la Virgen María. (15 de agosto)</a:t>
            </a:r>
            <a:endParaRPr lang="en-US" b="1" dirty="0">
              <a:solidFill>
                <a:schemeClr val="tx1">
                  <a:lumMod val="95000"/>
                  <a:lumOff val="5000"/>
                </a:schemeClr>
              </a:solidFill>
            </a:endParaRPr>
          </a:p>
          <a:p>
            <a:r>
              <a:rPr lang="en-US" b="1" dirty="0">
                <a:solidFill>
                  <a:schemeClr val="tx1">
                    <a:lumMod val="95000"/>
                    <a:lumOff val="5000"/>
                  </a:schemeClr>
                </a:solidFill>
              </a:rPr>
              <a:t>La Natividad de la Virgen (8 de </a:t>
            </a:r>
            <a:r>
              <a:rPr lang="en-US" b="1" dirty="0" err="1">
                <a:solidFill>
                  <a:schemeClr val="tx1">
                    <a:lumMod val="95000"/>
                    <a:lumOff val="5000"/>
                  </a:schemeClr>
                </a:solidFill>
              </a:rPr>
              <a:t>septiembre</a:t>
            </a:r>
            <a:r>
              <a:rPr lang="en-US" b="1" dirty="0">
                <a:solidFill>
                  <a:schemeClr val="tx1">
                    <a:lumMod val="95000"/>
                    <a:lumOff val="5000"/>
                  </a:schemeClr>
                </a:solidFill>
              </a:rPr>
              <a:t>).</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429000" cy="2308324"/>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b="1" dirty="0">
                <a:solidFill>
                  <a:schemeClr val="tx1">
                    <a:lumMod val="95000"/>
                    <a:lumOff val="5000"/>
                  </a:schemeClr>
                </a:solidFill>
              </a:rPr>
              <a:t>La Inmaculada Concepción de María (8 de diciembre)</a:t>
            </a:r>
          </a:p>
          <a:p>
            <a:r>
              <a:rPr lang="es-MX" b="1" dirty="0">
                <a:solidFill>
                  <a:schemeClr val="tx1">
                    <a:lumMod val="95000"/>
                    <a:lumOff val="5000"/>
                  </a:schemeClr>
                </a:solidFill>
              </a:rPr>
              <a:t> Santa María, Madre de Dios </a:t>
            </a:r>
          </a:p>
          <a:p>
            <a:r>
              <a:rPr lang="es-MX" b="1" dirty="0">
                <a:solidFill>
                  <a:schemeClr val="tx1">
                    <a:lumMod val="95000"/>
                    <a:lumOff val="5000"/>
                  </a:schemeClr>
                </a:solidFill>
              </a:rPr>
              <a:t>(1 de enero)</a:t>
            </a:r>
          </a:p>
          <a:p>
            <a:r>
              <a:rPr lang="es-MX" b="1" dirty="0">
                <a:solidFill>
                  <a:schemeClr val="tx1">
                    <a:lumMod val="95000"/>
                    <a:lumOff val="5000"/>
                  </a:schemeClr>
                </a:solidFill>
              </a:rPr>
              <a:t> La Anunciación del Señor. </a:t>
            </a:r>
          </a:p>
          <a:p>
            <a:r>
              <a:rPr lang="es-MX" b="1" dirty="0">
                <a:solidFill>
                  <a:schemeClr val="tx1">
                    <a:lumMod val="95000"/>
                    <a:lumOff val="5000"/>
                  </a:schemeClr>
                </a:solidFill>
              </a:rPr>
              <a:t>(25 de marzo)</a:t>
            </a:r>
          </a:p>
          <a:p>
            <a:r>
              <a:rPr lang="es-MX" b="1" dirty="0">
                <a:solidFill>
                  <a:schemeClr val="tx1">
                    <a:lumMod val="95000"/>
                    <a:lumOff val="5000"/>
                  </a:schemeClr>
                </a:solidFill>
              </a:rPr>
              <a:t>La Visitación de la Virgen María (31 de mayo)</a:t>
            </a:r>
            <a:endParaRPr lang="en-US" b="1" dirty="0">
              <a:solidFill>
                <a:schemeClr val="tx1">
                  <a:lumMod val="95000"/>
                  <a:lumOff val="5000"/>
                </a:schemeClr>
              </a:solidFill>
            </a:endParaRPr>
          </a:p>
        </p:txBody>
      </p:sp>
      <p:sp>
        <p:nvSpPr>
          <p:cNvPr id="12" name="TextBox 11"/>
          <p:cNvSpPr txBox="1"/>
          <p:nvPr/>
        </p:nvSpPr>
        <p:spPr>
          <a:xfrm>
            <a:off x="5486400" y="4343400"/>
            <a:ext cx="3657600" cy="2308324"/>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b="1" dirty="0">
                <a:solidFill>
                  <a:schemeClr val="tx1">
                    <a:lumMod val="95000"/>
                    <a:lumOff val="5000"/>
                  </a:schemeClr>
                </a:solidFill>
              </a:rPr>
              <a:t> La Inmaculada Concepción de María (8 de diciembre)</a:t>
            </a:r>
          </a:p>
          <a:p>
            <a:r>
              <a:rPr lang="es-MX" b="1" dirty="0">
                <a:solidFill>
                  <a:schemeClr val="tx1">
                    <a:lumMod val="95000"/>
                    <a:lumOff val="5000"/>
                  </a:schemeClr>
                </a:solidFill>
              </a:rPr>
              <a:t> Santa María, Madre de Dios </a:t>
            </a:r>
          </a:p>
          <a:p>
            <a:r>
              <a:rPr lang="es-MX" b="1" dirty="0">
                <a:solidFill>
                  <a:schemeClr val="tx1">
                    <a:lumMod val="95000"/>
                    <a:lumOff val="5000"/>
                  </a:schemeClr>
                </a:solidFill>
              </a:rPr>
              <a:t>(1 de enero)</a:t>
            </a:r>
          </a:p>
          <a:p>
            <a:r>
              <a:rPr lang="es-MX" b="1" dirty="0">
                <a:solidFill>
                  <a:schemeClr val="tx1">
                    <a:lumMod val="95000"/>
                    <a:lumOff val="5000"/>
                  </a:schemeClr>
                </a:solidFill>
              </a:rPr>
              <a:t> La Anunciación del Señor. </a:t>
            </a:r>
          </a:p>
          <a:p>
            <a:r>
              <a:rPr lang="es-MX" b="1" dirty="0">
                <a:solidFill>
                  <a:schemeClr val="tx1">
                    <a:lumMod val="95000"/>
                    <a:lumOff val="5000"/>
                  </a:schemeClr>
                </a:solidFill>
              </a:rPr>
              <a:t>(25 de marzo)</a:t>
            </a:r>
          </a:p>
          <a:p>
            <a:r>
              <a:rPr lang="es-MX" b="1" dirty="0">
                <a:solidFill>
                  <a:schemeClr val="tx1">
                    <a:lumMod val="95000"/>
                    <a:lumOff val="5000"/>
                  </a:schemeClr>
                </a:solidFill>
              </a:rPr>
              <a:t> La Asunción de la Virgen María. (15 de agosto)</a:t>
            </a:r>
            <a:endParaRPr lang="en-US" b="1" dirty="0">
              <a:solidFill>
                <a:schemeClr val="tx1">
                  <a:lumMod val="95000"/>
                  <a:lumOff val="5000"/>
                </a:schemeClr>
              </a:solidFill>
            </a:endParaRPr>
          </a:p>
        </p:txBody>
      </p:sp>
      <p:pic>
        <p:nvPicPr>
          <p:cNvPr id="15" name="cronometro 60 segundos (3)">
            <a:hlinkClick r:id="" action="ppaction://media"/>
            <a:extLst>
              <a:ext uri="{FF2B5EF4-FFF2-40B4-BE49-F238E27FC236}">
                <a16:creationId xmlns:a16="http://schemas.microsoft.com/office/drawing/2014/main" id="{805EF564-189B-4F43-A857-1D135714207A}"/>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4419600" y="3046530"/>
            <a:ext cx="1094162" cy="91586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58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89002"/>
            <a:ext cx="8610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36. ¿Qué es el ángelus?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727739"/>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727739"/>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880139"/>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LA ORACIÓN DEL ÁNGEL DE LA GUARDA. </a:t>
            </a:r>
          </a:p>
        </p:txBody>
      </p:sp>
      <p:sp>
        <p:nvSpPr>
          <p:cNvPr id="8" name="TextBox 7">
            <a:hlinkClick r:id="rId8" action="ppaction://hlinkpres?slideindex=1&amp;slidetitle="/>
          </p:cNvPr>
          <p:cNvSpPr txBox="1"/>
          <p:nvPr/>
        </p:nvSpPr>
        <p:spPr>
          <a:xfrm>
            <a:off x="5486400" y="1880139"/>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LA ORACIÓN MARIANA DEL SALUDO DEL ARCÁNGEL SAN MIGUEL A MARÍA SANTÍSIMA. </a:t>
            </a:r>
          </a:p>
        </p:txBody>
      </p:sp>
      <p:sp>
        <p:nvSpPr>
          <p:cNvPr id="9" name="Rectangle 8">
            <a:hlinkClick r:id="" action="ppaction://noaction" highlightClick="1">
              <a:snd r:embed="rId9" name="applause.wav"/>
            </a:hlinkClick>
          </p:cNvPr>
          <p:cNvSpPr/>
          <p:nvPr/>
        </p:nvSpPr>
        <p:spPr>
          <a:xfrm>
            <a:off x="609600" y="517267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517267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532507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LA ORACIÓN DEL SALUDO DEL ARCÁNGEL SAN GABRIEL A MARÍA SANTÍSIMA. </a:t>
            </a:r>
          </a:p>
        </p:txBody>
      </p:sp>
      <p:sp>
        <p:nvSpPr>
          <p:cNvPr id="12" name="TextBox 11"/>
          <p:cNvSpPr txBox="1"/>
          <p:nvPr/>
        </p:nvSpPr>
        <p:spPr>
          <a:xfrm>
            <a:off x="5486400" y="532507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UN ÁNGEL GUARDIÁN. </a:t>
            </a:r>
          </a:p>
        </p:txBody>
      </p:sp>
      <p:pic>
        <p:nvPicPr>
          <p:cNvPr id="15" name="cronometro 60 segundos (3)">
            <a:hlinkClick r:id="" action="ppaction://media"/>
            <a:extLst>
              <a:ext uri="{FF2B5EF4-FFF2-40B4-BE49-F238E27FC236}">
                <a16:creationId xmlns:a16="http://schemas.microsoft.com/office/drawing/2014/main" id="{635A9372-C9DA-4AEA-AEAC-08E2791826E3}"/>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3129426"/>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7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98" y="550918"/>
            <a:ext cx="8610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37. ¿Qué es el santo rosario?</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UNA ORACIÓN REPETITIVA PARA ORAR POR LA FAMILIA</a:t>
            </a:r>
          </a:p>
        </p:txBody>
      </p:sp>
      <p:sp>
        <p:nvSpPr>
          <p:cNvPr id="8" name="TextBox 7">
            <a:hlinkClick r:id="rId8" action="ppaction://hlinkpres?slideindex=1&amp;slidetitle="/>
          </p:cNvPr>
          <p:cNvSpPr txBox="1"/>
          <p:nvPr/>
        </p:nvSpPr>
        <p:spPr>
          <a:xfrm>
            <a:off x="5486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UN CONJUNTO DE ROSAS.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LA CAMÁNDULA COMPUESTA POR 5 PADRENUESTROS Y 50 AVEMARÍAS. </a:t>
            </a:r>
          </a:p>
        </p:txBody>
      </p:sp>
      <p:sp>
        <p:nvSpPr>
          <p:cNvPr id="12" name="TextBox 11"/>
          <p:cNvSpPr txBox="1"/>
          <p:nvPr/>
        </p:nvSpPr>
        <p:spPr>
          <a:xfrm>
            <a:off x="5486400" y="4343400"/>
            <a:ext cx="3124200" cy="2308324"/>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VIENE DE CORONA DE ROSAS , TAMBIÉN CONOCIDO COMO SALTERIO DE LA VIRGEN Y ES LA MEDITACIÓN DE LOS MISTERIOS DE CRISTO BAJO LA MIRADA DE MARÍA. </a:t>
            </a:r>
          </a:p>
        </p:txBody>
      </p:sp>
      <p:pic>
        <p:nvPicPr>
          <p:cNvPr id="15" name="cronometro 60 segundos (3)">
            <a:hlinkClick r:id="" action="ppaction://media"/>
            <a:extLst>
              <a:ext uri="{FF2B5EF4-FFF2-40B4-BE49-F238E27FC236}">
                <a16:creationId xmlns:a16="http://schemas.microsoft.com/office/drawing/2014/main" id="{A0B38DBF-32B9-40B5-805E-22EB8699C344}"/>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464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38. ¿Cuáles son los misterios luminosos?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224676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400" b="1" dirty="0">
                <a:solidFill>
                  <a:schemeClr val="tx1">
                    <a:lumMod val="95000"/>
                    <a:lumOff val="5000"/>
                  </a:schemeClr>
                </a:solidFill>
              </a:rPr>
              <a:t>EL BAUTISMO DE JESÚS EN EL JORDÁN. </a:t>
            </a:r>
          </a:p>
          <a:p>
            <a:r>
              <a:rPr lang="en-US" sz="1400" b="1" dirty="0">
                <a:solidFill>
                  <a:schemeClr val="tx1">
                    <a:lumMod val="95000"/>
                    <a:lumOff val="5000"/>
                  </a:schemeClr>
                </a:solidFill>
              </a:rPr>
              <a:t>LA AUTORREVELACIÓN DE JESÚS EN LAS BODAS DE CANÁ. </a:t>
            </a:r>
          </a:p>
          <a:p>
            <a:r>
              <a:rPr lang="en-US" sz="1400" b="1" dirty="0">
                <a:solidFill>
                  <a:schemeClr val="tx1">
                    <a:lumMod val="95000"/>
                    <a:lumOff val="5000"/>
                  </a:schemeClr>
                </a:solidFill>
              </a:rPr>
              <a:t>LA PREDICACIÓN DEL REINO INVITANDO A LA CONVERSIÓN. </a:t>
            </a:r>
          </a:p>
          <a:p>
            <a:r>
              <a:rPr lang="en-US" sz="1400" b="1" dirty="0">
                <a:solidFill>
                  <a:schemeClr val="tx1">
                    <a:lumMod val="95000"/>
                    <a:lumOff val="5000"/>
                  </a:schemeClr>
                </a:solidFill>
              </a:rPr>
              <a:t>LA TRANSFIGURACIÓN DE JESÚS. EN EL TABOR. </a:t>
            </a:r>
          </a:p>
          <a:p>
            <a:r>
              <a:rPr lang="en-US" sz="1400" b="1" dirty="0">
                <a:solidFill>
                  <a:schemeClr val="tx1">
                    <a:lumMod val="95000"/>
                    <a:lumOff val="5000"/>
                  </a:schemeClr>
                </a:solidFill>
              </a:rPr>
              <a:t>LA INSTITUCIÓN DE LA DIVINA EUCARISTÍA. </a:t>
            </a:r>
          </a:p>
        </p:txBody>
      </p:sp>
      <p:sp>
        <p:nvSpPr>
          <p:cNvPr id="8" name="TextBox 7">
            <a:hlinkClick r:id="rId9" action="ppaction://hlinkpres?slideindex=1&amp;slidetitle="/>
          </p:cNvPr>
          <p:cNvSpPr txBox="1"/>
          <p:nvPr/>
        </p:nvSpPr>
        <p:spPr>
          <a:xfrm>
            <a:off x="5486400" y="1981200"/>
            <a:ext cx="3124200" cy="224676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400" b="1" dirty="0">
                <a:solidFill>
                  <a:schemeClr val="tx1">
                    <a:lumMod val="95000"/>
                    <a:lumOff val="5000"/>
                  </a:schemeClr>
                </a:solidFill>
              </a:rPr>
              <a:t>EL BAUTISMO DE JESÚS EN EL JORDÁN. </a:t>
            </a:r>
          </a:p>
          <a:p>
            <a:r>
              <a:rPr lang="en-US" sz="1400" b="1" dirty="0">
                <a:solidFill>
                  <a:schemeClr val="tx1">
                    <a:lumMod val="95000"/>
                    <a:lumOff val="5000"/>
                  </a:schemeClr>
                </a:solidFill>
              </a:rPr>
              <a:t>LA AUTORREVELACIÓN DE JESÚS EN LAS BODAS DE CANÁ. </a:t>
            </a:r>
          </a:p>
          <a:p>
            <a:r>
              <a:rPr lang="en-US" sz="1400" b="1" dirty="0">
                <a:solidFill>
                  <a:schemeClr val="tx1">
                    <a:lumMod val="95000"/>
                    <a:lumOff val="5000"/>
                  </a:schemeClr>
                </a:solidFill>
              </a:rPr>
              <a:t>LA PREDICACIÓN DEL REINO INVITANDO A LA CONVERSIÓN. </a:t>
            </a:r>
          </a:p>
          <a:p>
            <a:r>
              <a:rPr lang="en-US" sz="1400" b="1" dirty="0">
                <a:solidFill>
                  <a:schemeClr val="tx1">
                    <a:lumMod val="95000"/>
                    <a:lumOff val="5000"/>
                  </a:schemeClr>
                </a:solidFill>
              </a:rPr>
              <a:t>LA TRANSFIGURACIÓN DE JESÚS. EN EL HERMÓN.  </a:t>
            </a:r>
          </a:p>
          <a:p>
            <a:r>
              <a:rPr lang="en-US" sz="1400" b="1" dirty="0">
                <a:solidFill>
                  <a:schemeClr val="tx1">
                    <a:lumMod val="95000"/>
                    <a:lumOff val="5000"/>
                  </a:schemeClr>
                </a:solidFill>
              </a:rPr>
              <a:t>LA INSTITUCIÓN DE LA DIVINA EUCARISTÍA. </a:t>
            </a:r>
          </a:p>
        </p:txBody>
      </p:sp>
      <p:sp>
        <p:nvSpPr>
          <p:cNvPr id="9" name="Rectangle 8">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2308324"/>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400" b="1" dirty="0">
                <a:solidFill>
                  <a:schemeClr val="tx1">
                    <a:lumMod val="95000"/>
                    <a:lumOff val="5000"/>
                  </a:schemeClr>
                </a:solidFill>
              </a:rPr>
              <a:t>EL BAUTISMO DE JESÚS EN EL RÍO ÉUFRATES. </a:t>
            </a:r>
          </a:p>
          <a:p>
            <a:r>
              <a:rPr lang="en-US" sz="1400" b="1" dirty="0">
                <a:solidFill>
                  <a:schemeClr val="tx1">
                    <a:lumMod val="95000"/>
                    <a:lumOff val="5000"/>
                  </a:schemeClr>
                </a:solidFill>
              </a:rPr>
              <a:t>LA AUTORREVELACIÓN DE JESÚS EN LAS BODAS DE CANÁ. </a:t>
            </a:r>
          </a:p>
          <a:p>
            <a:r>
              <a:rPr lang="en-US" sz="1400" b="1" dirty="0">
                <a:solidFill>
                  <a:schemeClr val="tx1">
                    <a:lumMod val="95000"/>
                    <a:lumOff val="5000"/>
                  </a:schemeClr>
                </a:solidFill>
              </a:rPr>
              <a:t>LA PREDICACIÓN DEL REINO INVITANDO A LA CONVERSIÓN. </a:t>
            </a:r>
          </a:p>
          <a:p>
            <a:r>
              <a:rPr lang="en-US" sz="1400" b="1" dirty="0">
                <a:solidFill>
                  <a:schemeClr val="tx1">
                    <a:lumMod val="95000"/>
                    <a:lumOff val="5000"/>
                  </a:schemeClr>
                </a:solidFill>
              </a:rPr>
              <a:t>LA TRANSFIGURACIÓN DE JESÚS. EN EL TABOR. </a:t>
            </a:r>
          </a:p>
          <a:p>
            <a:r>
              <a:rPr lang="en-US" sz="1400" b="1" dirty="0">
                <a:solidFill>
                  <a:schemeClr val="tx1">
                    <a:lumMod val="95000"/>
                    <a:lumOff val="5000"/>
                  </a:schemeClr>
                </a:solidFill>
              </a:rPr>
              <a:t>LA INSTITUCIÓN DE LA DIVINA EUCARISTÍA</a:t>
            </a:r>
            <a:r>
              <a:rPr lang="en-US" b="1" dirty="0">
                <a:solidFill>
                  <a:schemeClr val="tx1">
                    <a:lumMod val="95000"/>
                    <a:lumOff val="5000"/>
                  </a:schemeClr>
                </a:solidFill>
              </a:rPr>
              <a:t>. </a:t>
            </a:r>
          </a:p>
        </p:txBody>
      </p:sp>
      <p:sp>
        <p:nvSpPr>
          <p:cNvPr id="12" name="TextBox 11"/>
          <p:cNvSpPr txBox="1"/>
          <p:nvPr/>
        </p:nvSpPr>
        <p:spPr>
          <a:xfrm>
            <a:off x="5486400" y="4343400"/>
            <a:ext cx="3124200" cy="224676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400" b="1" dirty="0">
                <a:solidFill>
                  <a:schemeClr val="tx1">
                    <a:lumMod val="95000"/>
                    <a:lumOff val="5000"/>
                  </a:schemeClr>
                </a:solidFill>
              </a:rPr>
              <a:t>EL BAUTISMO DE JESÚS EN EL JORDÁN. </a:t>
            </a:r>
          </a:p>
          <a:p>
            <a:r>
              <a:rPr lang="en-US" sz="1400" b="1" dirty="0">
                <a:solidFill>
                  <a:schemeClr val="tx1">
                    <a:lumMod val="95000"/>
                    <a:lumOff val="5000"/>
                  </a:schemeClr>
                </a:solidFill>
              </a:rPr>
              <a:t>LA AUTORREVELACIÓN DE JESÚS EN LAS BODAS DE CANAÁN. </a:t>
            </a:r>
          </a:p>
          <a:p>
            <a:r>
              <a:rPr lang="en-US" sz="1400" b="1" dirty="0">
                <a:solidFill>
                  <a:schemeClr val="tx1">
                    <a:lumMod val="95000"/>
                    <a:lumOff val="5000"/>
                  </a:schemeClr>
                </a:solidFill>
              </a:rPr>
              <a:t>LA PREDICACIÓN DEL REINO INVITANDO A LA CONVERSIÓN. </a:t>
            </a:r>
          </a:p>
          <a:p>
            <a:r>
              <a:rPr lang="en-US" sz="1400" b="1" dirty="0">
                <a:solidFill>
                  <a:schemeClr val="tx1">
                    <a:lumMod val="95000"/>
                    <a:lumOff val="5000"/>
                  </a:schemeClr>
                </a:solidFill>
              </a:rPr>
              <a:t>LA TRANSFIGURACIÓN DE JESÚS. EN EL TABOR. </a:t>
            </a:r>
          </a:p>
          <a:p>
            <a:r>
              <a:rPr lang="en-US" sz="1400" b="1" dirty="0">
                <a:solidFill>
                  <a:schemeClr val="tx1">
                    <a:lumMod val="95000"/>
                    <a:lumOff val="5000"/>
                  </a:schemeClr>
                </a:solidFill>
              </a:rPr>
              <a:t>LA INSTITUCIÓN DE LA DIVINA EUCARISTÍA. </a:t>
            </a:r>
            <a:endParaRPr lang="en-US" b="1" dirty="0">
              <a:solidFill>
                <a:schemeClr val="tx1">
                  <a:lumMod val="95000"/>
                  <a:lumOff val="5000"/>
                </a:schemeClr>
              </a:solidFill>
            </a:endParaRPr>
          </a:p>
        </p:txBody>
      </p:sp>
      <p:pic>
        <p:nvPicPr>
          <p:cNvPr id="15" name="cronometro 60 segundos (3)">
            <a:hlinkClick r:id="" action="ppaction://media"/>
            <a:extLst>
              <a:ext uri="{FF2B5EF4-FFF2-40B4-BE49-F238E27FC236}">
                <a16:creationId xmlns:a16="http://schemas.microsoft.com/office/drawing/2014/main" id="{23BE8D7B-DE0D-4254-A60E-98B2E8BD5924}"/>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4102586" y="52355"/>
            <a:ext cx="938827" cy="78584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74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929"/>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¿Qué se entiende por presentación de la Santísima Virgen María en el templo?</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800307"/>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TRADICIÓN SEGÚN LA CUAL LA VIRGEN FUE A PRESENTAR A JESÚS AL TEMPLO </a:t>
            </a:r>
          </a:p>
        </p:txBody>
      </p:sp>
      <p:sp>
        <p:nvSpPr>
          <p:cNvPr id="8" name="TextBox 7">
            <a:hlinkClick r:id="rId8" action="ppaction://hlinkpres?slideindex=1&amp;slidetitle="/>
          </p:cNvPr>
          <p:cNvSpPr txBox="1"/>
          <p:nvPr/>
        </p:nvSpPr>
        <p:spPr>
          <a:xfrm>
            <a:off x="5562600" y="1791135"/>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TRADICIÓN SEGÚN LA CUAL LA VIRGEN FUE PRESENTADA EN EL TEMPLO PARA DESPOSARSE CON SAN JOSÉ.</a:t>
            </a:r>
          </a:p>
        </p:txBody>
      </p:sp>
      <p:sp>
        <p:nvSpPr>
          <p:cNvPr id="9" name="Rectangle 8">
            <a:hlinkClick r:id="" action="ppaction://noaction" highlightClick="1">
              <a:snd r:embed="rId9"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TRADICIÓN SEGÚN LA CUAL LA VIRGEN FUE CONSAGRADA AL SEÑOR EN EL TEMPLO A LA EDAD DE 3 AÑOS. </a:t>
            </a:r>
          </a:p>
        </p:txBody>
      </p:sp>
      <p:sp>
        <p:nvSpPr>
          <p:cNvPr id="12" name="TextBox 11"/>
          <p:cNvSpPr txBox="1"/>
          <p:nvPr/>
        </p:nvSpPr>
        <p:spPr>
          <a:xfrm>
            <a:off x="5486400" y="4343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TRADICIÓN SEGÚN LA CUAL LA VIRGEN FUE PRESENTADA EN EL TEMPLO PARA VISITARLO.</a:t>
            </a:r>
          </a:p>
        </p:txBody>
      </p:sp>
      <p:pic>
        <p:nvPicPr>
          <p:cNvPr id="15" name="cronometro 60 segundos (3)">
            <a:hlinkClick r:id="" action="ppaction://media"/>
            <a:extLst>
              <a:ext uri="{FF2B5EF4-FFF2-40B4-BE49-F238E27FC236}">
                <a16:creationId xmlns:a16="http://schemas.microsoft.com/office/drawing/2014/main" id="{7932E91B-F39A-4A7B-A342-9F9696466B72}"/>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625554"/>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264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98" y="703318"/>
            <a:ext cx="8229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39. ¿Cuál es el día de la semana tradicionalmente dedicado a la Virgen?</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LUNES</a:t>
            </a:r>
          </a:p>
        </p:txBody>
      </p:sp>
      <p:sp>
        <p:nvSpPr>
          <p:cNvPr id="8" name="TextBox 7">
            <a:hlinkClick r:id="rId9" action="ppaction://hlinkpres?slideindex=1&amp;slidetitle="/>
          </p:cNvPr>
          <p:cNvSpPr txBox="1"/>
          <p:nvPr/>
        </p:nvSpPr>
        <p:spPr>
          <a:xfrm>
            <a:off x="5486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SÁBADO</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MIÉRCOLES</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VIERNES</a:t>
            </a:r>
          </a:p>
        </p:txBody>
      </p:sp>
      <p:pic>
        <p:nvPicPr>
          <p:cNvPr id="15" name="cronometro 60 segundos (3)">
            <a:hlinkClick r:id="" action="ppaction://media"/>
            <a:extLst>
              <a:ext uri="{FF2B5EF4-FFF2-40B4-BE49-F238E27FC236}">
                <a16:creationId xmlns:a16="http://schemas.microsoft.com/office/drawing/2014/main" id="{9DE7596F-376B-41B1-B403-A540D5648D3C}"/>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4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40. ¿Qué es el Fiat de la Virgen María?</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EL “HÁGASE EN MÍ” O SÍ DE MARÍA A LA VOLUNTAD DE DIOS MANIFESTADA A TRAVÉS DEL ARCÁNGEL SAN GABRIEL. </a:t>
            </a:r>
          </a:p>
        </p:txBody>
      </p:sp>
      <p:sp>
        <p:nvSpPr>
          <p:cNvPr id="8" name="TextBox 7">
            <a:hlinkClick r:id="rId8" action="ppaction://hlinkpres?slideindex=1&amp;slidetitle="/>
          </p:cNvPr>
          <p:cNvSpPr txBox="1"/>
          <p:nvPr/>
        </p:nvSpPr>
        <p:spPr>
          <a:xfrm>
            <a:off x="5486400" y="1981200"/>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EL ASENTIMIENTO DE MARÍA SANTÍSIMA AL PROYECTO DE AMOR DE DIOS PARA QUE SE DIERA LA ENCARNACIÓN DEL VERBO. </a:t>
            </a:r>
          </a:p>
        </p:txBody>
      </p:sp>
      <p:sp>
        <p:nvSpPr>
          <p:cNvPr id="9" name="Rectangle 8">
            <a:hlinkClick r:id="" action="ppaction://noaction" highlightClick="1">
              <a:snd r:embed="rId9"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 B Y D, SON CORRECTAS</a:t>
            </a:r>
          </a:p>
        </p:txBody>
      </p:sp>
      <p:sp>
        <p:nvSpPr>
          <p:cNvPr id="12" name="TextBox 11"/>
          <p:cNvSpPr txBox="1"/>
          <p:nvPr/>
        </p:nvSpPr>
        <p:spPr>
          <a:xfrm>
            <a:off x="5486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LA RESPUESTA DE MARÍA ANTE LA VOLUNTAD DE DIOS. </a:t>
            </a:r>
          </a:p>
        </p:txBody>
      </p:sp>
      <p:pic>
        <p:nvPicPr>
          <p:cNvPr id="15" name="cronometro 60 segundos (3)">
            <a:hlinkClick r:id="" action="ppaction://media"/>
            <a:extLst>
              <a:ext uri="{FF2B5EF4-FFF2-40B4-BE49-F238E27FC236}">
                <a16:creationId xmlns:a16="http://schemas.microsoft.com/office/drawing/2014/main" id="{2A11C9E3-399A-4F8C-84C5-E27EBB8CC0D6}"/>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4000654" y="42211"/>
            <a:ext cx="1133014" cy="94838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6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41. ¿Hay algún mes dedicado al santo rosario? ¿Por qué ese mes?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MES DE MAYO PORQUE ES EL MES DEDICADO A MARÍA.</a:t>
            </a:r>
          </a:p>
        </p:txBody>
      </p:sp>
      <p:sp>
        <p:nvSpPr>
          <p:cNvPr id="8" name="TextBox 7">
            <a:hlinkClick r:id="rId8" action="ppaction://hlinkpres?slideindex=1&amp;slidetitle="/>
          </p:cNvPr>
          <p:cNvSpPr txBox="1"/>
          <p:nvPr/>
        </p:nvSpPr>
        <p:spPr>
          <a:xfrm>
            <a:off x="5486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MES DE OCTUBRE PORQUE ESE MES SE RECUERDA LA ÚLTIMA APARICIÓN EN FÁTIMA.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MES DE MAYO PORQUE TODOS LOS DÍAS SE REZA EL ROSARIO DE LA AURORA. </a:t>
            </a:r>
          </a:p>
        </p:txBody>
      </p:sp>
      <p:sp>
        <p:nvSpPr>
          <p:cNvPr id="12" name="TextBox 11"/>
          <p:cNvSpPr txBox="1"/>
          <p:nvPr/>
        </p:nvSpPr>
        <p:spPr>
          <a:xfrm>
            <a:off x="5486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MES DE OCTUBRE, PORQUE EL 7 DE OCTUBRE SE CELEBRA NUESTRA SEÑORA DEL ROSARIO. </a:t>
            </a:r>
          </a:p>
        </p:txBody>
      </p:sp>
      <p:pic>
        <p:nvPicPr>
          <p:cNvPr id="15" name="cronometro 60 segundos (3)">
            <a:hlinkClick r:id="" action="ppaction://media"/>
            <a:extLst>
              <a:ext uri="{FF2B5EF4-FFF2-40B4-BE49-F238E27FC236}">
                <a16:creationId xmlns:a16="http://schemas.microsoft.com/office/drawing/2014/main" id="{E31E6E9D-5EB6-43C3-9D01-69324CC89B41}"/>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26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42. ¿Cómo entiendes la expresión “a Jesús por María”?</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MARÍA SIEMPRE NOS CONDUCE A JESÚS. </a:t>
            </a:r>
          </a:p>
        </p:txBody>
      </p:sp>
      <p:sp>
        <p:nvSpPr>
          <p:cNvPr id="8" name="TextBox 7">
            <a:hlinkClick r:id="rId9" action="ppaction://hlinkpres?slideindex=1&amp;slidetitle="/>
          </p:cNvPr>
          <p:cNvSpPr txBox="1"/>
          <p:nvPr/>
        </p:nvSpPr>
        <p:spPr>
          <a:xfrm>
            <a:off x="5486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 Y C, SON CORRECTAS. </a:t>
            </a:r>
          </a:p>
        </p:txBody>
      </p:sp>
      <p:sp>
        <p:nvSpPr>
          <p:cNvPr id="9" name="Rectangle 8">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PARA IR A JESÚS SÓLO SE PUEDE A TRAVÉS DE MARÍA. </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 Y C, SON INCORRECTAS. </a:t>
            </a:r>
          </a:p>
        </p:txBody>
      </p:sp>
      <p:pic>
        <p:nvPicPr>
          <p:cNvPr id="15" name="cronometro 60 segundos (3)">
            <a:hlinkClick r:id="" action="ppaction://media"/>
            <a:extLst>
              <a:ext uri="{FF2B5EF4-FFF2-40B4-BE49-F238E27FC236}">
                <a16:creationId xmlns:a16="http://schemas.microsoft.com/office/drawing/2014/main" id="{ED181753-691A-4A04-8EF3-6D8B7D7F6651}"/>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8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43. ¿Cuál es el origen del Escapulario del Carmen?</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FUE ENTREGADO POR LA VIRGEN A SAN ELÍAS COMO SIGNO DE SERVICIO. </a:t>
            </a:r>
          </a:p>
        </p:txBody>
      </p:sp>
      <p:sp>
        <p:nvSpPr>
          <p:cNvPr id="8" name="TextBox 7">
            <a:hlinkClick r:id="rId9" action="ppaction://hlinkpres?slideindex=1&amp;slidetitle="/>
          </p:cNvPr>
          <p:cNvSpPr txBox="1"/>
          <p:nvPr/>
        </p:nvSpPr>
        <p:spPr>
          <a:xfrm>
            <a:off x="5486400" y="1981200"/>
            <a:ext cx="3124200" cy="1754326"/>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FUE ENTREGADO POR LA VIRGEN A SAN SIMÓN STOCK, PRIMERO COMO PARTE DE SU HÁBITO RELIGIOSO Y LUEGO PARA TODOS LOS FIELES.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 Y B, SON CORRECTOS. </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 Y B, SON INCORRECTOS. </a:t>
            </a:r>
          </a:p>
        </p:txBody>
      </p:sp>
      <p:pic>
        <p:nvPicPr>
          <p:cNvPr id="15" name="cronometro 60 segundos (3)">
            <a:hlinkClick r:id="" action="ppaction://media"/>
            <a:extLst>
              <a:ext uri="{FF2B5EF4-FFF2-40B4-BE49-F238E27FC236}">
                <a16:creationId xmlns:a16="http://schemas.microsoft.com/office/drawing/2014/main" id="{B1B1BF91-13E2-4E34-BD56-E9B28804A016}"/>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8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44. ¿Por qué decimos que María es refugio de los pecadores?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ELLA RECHAZA EL PECADO PERO ACOGE AL PECADOR. </a:t>
            </a:r>
          </a:p>
        </p:txBody>
      </p:sp>
      <p:sp>
        <p:nvSpPr>
          <p:cNvPr id="8" name="TextBox 7">
            <a:hlinkClick r:id="rId8" action="ppaction://hlinkpres?slideindex=1&amp;slidetitle="/>
          </p:cNvPr>
          <p:cNvSpPr txBox="1"/>
          <p:nvPr/>
        </p:nvSpPr>
        <p:spPr>
          <a:xfrm>
            <a:off x="5486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PORQUE ELLA ORA POR NOSOTROS Y NOS ACOGE PARA AYUDARNOS A LA CONVERSIÓN. </a:t>
            </a:r>
          </a:p>
        </p:txBody>
      </p:sp>
      <p:sp>
        <p:nvSpPr>
          <p:cNvPr id="9" name="Rectangle 8">
            <a:hlinkClick r:id="" action="ppaction://noaction" highlightClick="1">
              <a:snd r:embed="rId9"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A Y B, SON CORRECTOS. </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SÓLO A, ES CORRECTO. </a:t>
            </a:r>
          </a:p>
        </p:txBody>
      </p:sp>
      <p:pic>
        <p:nvPicPr>
          <p:cNvPr id="15" name="cronometro 60 segundos (3)">
            <a:hlinkClick r:id="" action="ppaction://media"/>
            <a:extLst>
              <a:ext uri="{FF2B5EF4-FFF2-40B4-BE49-F238E27FC236}">
                <a16:creationId xmlns:a16="http://schemas.microsoft.com/office/drawing/2014/main" id="{A298D6A9-A5CB-4207-B444-EDE3444DE96A}"/>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7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45. ¿Cuál es el mes dedicado a la Virgen de modo especial? y ¿Por qué?</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MES DE MAYO PORQUE EN ESTE MES SE CELEBRA LA VISITACIÓN DE MARÍA. </a:t>
            </a:r>
          </a:p>
        </p:txBody>
      </p:sp>
      <p:sp>
        <p:nvSpPr>
          <p:cNvPr id="8" name="TextBox 7">
            <a:hlinkClick r:id="rId8" action="ppaction://hlinkpres?slideindex=1&amp;slidetitle="/>
          </p:cNvPr>
          <p:cNvSpPr txBox="1"/>
          <p:nvPr/>
        </p:nvSpPr>
        <p:spPr>
          <a:xfrm>
            <a:off x="5486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MES DE MAYO PORQUE EN ESTE MES SE CELEBRA NUESTRA SEÑORA DEL ROSARIO.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MES DE MAYO PORQUE EN ESTE MES SE REZA TODOS LOS DÍAS EL SANTO ROSARIO DE LA AURORA. </a:t>
            </a:r>
          </a:p>
        </p:txBody>
      </p:sp>
      <p:sp>
        <p:nvSpPr>
          <p:cNvPr id="12" name="TextBox 11"/>
          <p:cNvSpPr txBox="1"/>
          <p:nvPr/>
        </p:nvSpPr>
        <p:spPr>
          <a:xfrm>
            <a:off x="5486400" y="4343400"/>
            <a:ext cx="3124200" cy="1477328"/>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EL MES DE MAYO PORQUE EN ESTE MES SE CELEBRA LA PRIMERA APARICIÓN DE LA VIRGEN DE FÁTIMA A LOS PASTORCITOS. </a:t>
            </a:r>
          </a:p>
        </p:txBody>
      </p:sp>
      <p:pic>
        <p:nvPicPr>
          <p:cNvPr id="15" name="cronometro 60 segundos (3)">
            <a:hlinkClick r:id="" action="ppaction://media"/>
            <a:extLst>
              <a:ext uri="{FF2B5EF4-FFF2-40B4-BE49-F238E27FC236}">
                <a16:creationId xmlns:a16="http://schemas.microsoft.com/office/drawing/2014/main" id="{F64BD731-1163-41AF-9A19-272EF148F25A}"/>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35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46. ¿Cuál es el evangelista que ha sido llamado “el pintor de la Virgen”?</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SAN LUCAS</a:t>
            </a:r>
          </a:p>
        </p:txBody>
      </p:sp>
      <p:sp>
        <p:nvSpPr>
          <p:cNvPr id="8" name="TextBox 7">
            <a:hlinkClick r:id="rId9" action="ppaction://hlinkpres?slideindex=1&amp;slidetitle="/>
          </p:cNvPr>
          <p:cNvSpPr txBox="1"/>
          <p:nvPr/>
        </p:nvSpPr>
        <p:spPr>
          <a:xfrm>
            <a:off x="5486400" y="1981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SAN JUAN</a:t>
            </a:r>
          </a:p>
        </p:txBody>
      </p:sp>
      <p:sp>
        <p:nvSpPr>
          <p:cNvPr id="9" name="Rectangle 8">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SAN MARCOS</a:t>
            </a:r>
          </a:p>
        </p:txBody>
      </p:sp>
      <p:sp>
        <p:nvSpPr>
          <p:cNvPr id="12" name="TextBox 11"/>
          <p:cNvSpPr txBox="1"/>
          <p:nvPr/>
        </p:nvSpPr>
        <p:spPr>
          <a:xfrm>
            <a:off x="5486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SAN MATEO</a:t>
            </a:r>
          </a:p>
        </p:txBody>
      </p:sp>
      <p:pic>
        <p:nvPicPr>
          <p:cNvPr id="15" name="cronometro 60 segundos (3)">
            <a:hlinkClick r:id="" action="ppaction://media"/>
            <a:extLst>
              <a:ext uri="{FF2B5EF4-FFF2-40B4-BE49-F238E27FC236}">
                <a16:creationId xmlns:a16="http://schemas.microsoft.com/office/drawing/2014/main" id="{9571788B-7D96-4B04-8C42-BC786F274E92}"/>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733800" y="260817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3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2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s-MX"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47. ¿Quién es la patrona de nuestra diócesis de Sonsón-Rionegro?</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NUESTRA SEÑORA DEL ROSARIO DE LA CANDELARIA.</a:t>
            </a:r>
          </a:p>
        </p:txBody>
      </p:sp>
      <p:sp>
        <p:nvSpPr>
          <p:cNvPr id="8" name="TextBox 7">
            <a:hlinkClick r:id="rId9" action="ppaction://hlinkpres?slideindex=1&amp;slidetitle="/>
          </p:cNvPr>
          <p:cNvSpPr txBox="1"/>
          <p:nvPr/>
        </p:nvSpPr>
        <p:spPr>
          <a:xfrm>
            <a:off x="5486400" y="1981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NUESTRA SEÑORA DEL ROSARIO DE ARMA.</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NUESTRA SEÑORA DEL ROSARIO DE LOURDES. </a:t>
            </a:r>
          </a:p>
        </p:txBody>
      </p:sp>
      <p:sp>
        <p:nvSpPr>
          <p:cNvPr id="12" name="TextBox 11"/>
          <p:cNvSpPr txBox="1"/>
          <p:nvPr/>
        </p:nvSpPr>
        <p:spPr>
          <a:xfrm>
            <a:off x="5486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NUESTRA SEÑORA DEL ROSARIO DE FÁTIMA. </a:t>
            </a:r>
          </a:p>
        </p:txBody>
      </p:sp>
      <p:pic>
        <p:nvPicPr>
          <p:cNvPr id="15" name="cronometro 60 segundos (3)">
            <a:hlinkClick r:id="" action="ppaction://media"/>
            <a:extLst>
              <a:ext uri="{FF2B5EF4-FFF2-40B4-BE49-F238E27FC236}">
                <a16:creationId xmlns:a16="http://schemas.microsoft.com/office/drawing/2014/main" id="{A1559D2A-7F33-46C1-B20F-1A2A80406A30}"/>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89084" y="2620297"/>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3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15"/>
                                        </p:tgtEl>
                                      </p:cBhvr>
                                    </p:cmd>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8"/>
                                        </p:tgtEl>
                                        <p:attrNameLst>
                                          <p:attrName>fillcolor</p:attrName>
                                        </p:attrNameLst>
                                      </p:cBhvr>
                                      <p:to>
                                        <a:srgbClr val="E3F533"/>
                                      </p:to>
                                    </p:animClr>
                                    <p:set>
                                      <p:cBhvr>
                                        <p:cTn id="42" dur="2000" fill="hold"/>
                                        <p:tgtEl>
                                          <p:spTgt spid="8"/>
                                        </p:tgtEl>
                                        <p:attrNameLst>
                                          <p:attrName>fill.type</p:attrName>
                                        </p:attrNameLst>
                                      </p:cBhvr>
                                      <p:to>
                                        <p:strVal val="solid"/>
                                      </p:to>
                                    </p:set>
                                    <p:set>
                                      <p:cBhvr>
                                        <p:cTn id="43"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video>
              <p:cMediaNode vol="20000">
                <p:cTn id="44"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762000"/>
          </a:xfrm>
        </p:spPr>
        <p:txBody>
          <a:bodyPr>
            <a:noAutofit/>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48. ¿Qué dice el concilio vaticano II acerca de la devoción a la Virgen?</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6" name="applause.wav"/>
            </a:hlinkClick>
          </p:cNvPr>
          <p:cNvSpPr/>
          <p:nvPr/>
        </p:nvSpPr>
        <p:spPr>
          <a:xfrm>
            <a:off x="609600" y="26670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7" name="explode.wav"/>
            </a:hlinkClick>
            <a:hlinkHover r:id="" action="ppaction://noaction" highlightClick="1"/>
          </p:cNvPr>
          <p:cNvSpPr/>
          <p:nvPr/>
        </p:nvSpPr>
        <p:spPr>
          <a:xfrm>
            <a:off x="4876800" y="2667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9" action="ppaction://hlinkpres?slideindex=1&amp;slidetitle=">
              <a:snd r:embed="rId8" name="camera.wav"/>
            </a:hlinkClick>
          </p:cNvPr>
          <p:cNvSpPr txBox="1"/>
          <p:nvPr/>
        </p:nvSpPr>
        <p:spPr>
          <a:xfrm>
            <a:off x="1295400" y="2819400"/>
            <a:ext cx="3124200" cy="35394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sz="1400" b="1" dirty="0">
                <a:solidFill>
                  <a:schemeClr val="tx1">
                    <a:lumMod val="95000"/>
                    <a:lumOff val="5000"/>
                  </a:schemeClr>
                </a:solidFill>
              </a:rPr>
              <a:t>QUE FOMENTEN CON GENEROSIDAD EL CULTO A LA SANTÍSIMA VIRGEN, PARTICULARMENTE EL LITÚRGICO; QUE ESTIMEN EN MUCHO LAS PRÁCTICAS Y LOS EJERCICIOS DE PIEDAD HACIA ELLA RECOMENDADOS POR EL MAGISTERIO EN EL CURSO DE LOS SIGLOS Y QUE OBSERVEN ESCRUPULOSAMENTE CUANTO EN LOS TIEMPOS PASADOS FUE DECRETADO ACERCA DEL CULTO A LAS IMÁGENES DE CRISTO, DE LA SANTÍSIMA VIRGEN Y DE LOS SANTOS.</a:t>
            </a:r>
            <a:endParaRPr lang="en-US" sz="1400" b="1" dirty="0">
              <a:solidFill>
                <a:schemeClr val="tx1">
                  <a:lumMod val="95000"/>
                  <a:lumOff val="5000"/>
                </a:schemeClr>
              </a:solidFill>
            </a:endParaRPr>
          </a:p>
        </p:txBody>
      </p:sp>
      <p:sp>
        <p:nvSpPr>
          <p:cNvPr id="8" name="TextBox 7">
            <a:hlinkClick r:id="rId10" action="ppaction://hlinkpres?slideindex=1&amp;slidetitle="/>
          </p:cNvPr>
          <p:cNvSpPr txBox="1"/>
          <p:nvPr/>
        </p:nvSpPr>
        <p:spPr>
          <a:xfrm>
            <a:off x="5486400" y="2819400"/>
            <a:ext cx="3124200" cy="35394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sz="1400" b="1" dirty="0">
                <a:solidFill>
                  <a:schemeClr val="tx1">
                    <a:lumMod val="95000"/>
                    <a:lumOff val="5000"/>
                  </a:schemeClr>
                </a:solidFill>
              </a:rPr>
              <a:t>QUE FOMENTEN CON GENEROSIDAD EL CULTO A LA SANTÍSIMA VIRGEN, PARTICULARMENTE EL LITÚRGICO; QUE ESTIMEN EN MUCHO LAS PRÁCTICAS Y LOS EJERCICIOS DE PIEDAD HACIA ELLA RECOMENDADOS POR EL MAGISTERIO EN EL CURSO DE LOS SIGLOS Y QUE NO OBSERVEN CUANTO EN LOS TIEMPOS PASADOS FUE DECRETADO ACERCA DEL CULTO A LAS IMÁGENES DE CRISTO, DE LA SANTÍSIMA VIRGEN Y DE LOS SANTOS.</a:t>
            </a:r>
          </a:p>
        </p:txBody>
      </p:sp>
      <p:pic>
        <p:nvPicPr>
          <p:cNvPr id="15" name="cronometro 60 segundos (3)">
            <a:hlinkClick r:id="" action="ppaction://media"/>
            <a:extLst>
              <a:ext uri="{FF2B5EF4-FFF2-40B4-BE49-F238E27FC236}">
                <a16:creationId xmlns:a16="http://schemas.microsoft.com/office/drawing/2014/main" id="{7B5BCBDB-EABE-45FC-BAFC-CDA25B7FB250}"/>
              </a:ext>
            </a:extLst>
          </p:cNvPr>
          <p:cNvPicPr>
            <a:picLocks noChangeAspect="1"/>
          </p:cNvPicPr>
          <p:nvPr>
            <a:videoFile r:link="rId2"/>
            <p:extLst>
              <p:ext uri="{DAA4B4D4-6D71-4841-9C94-3DE7FCFB9230}">
                <p14:media xmlns:p14="http://schemas.microsoft.com/office/powerpoint/2010/main" r:embed="rId3">
                  <p14:trim st="37906"/>
                </p14:media>
              </p:ext>
            </p:extLst>
          </p:nvPr>
        </p:nvPicPr>
        <p:blipFill>
          <a:blip r:embed="rId11"/>
          <a:stretch>
            <a:fillRect/>
          </a:stretch>
        </p:blipFill>
        <p:spPr>
          <a:xfrm>
            <a:off x="4049047" y="0"/>
            <a:ext cx="1045906" cy="875476"/>
          </a:xfrm>
          <a:prstGeom prst="ellipse">
            <a:avLst/>
          </a:prstGeom>
          <a:ln>
            <a:noFill/>
          </a:ln>
          <a:effectLst>
            <a:softEdge rad="112500"/>
          </a:effectLst>
        </p:spPr>
      </p:pic>
    </p:spTree>
    <p:extLst>
      <p:ext uri="{BB962C8B-B14F-4D97-AF65-F5344CB8AC3E}">
        <p14:creationId xmlns:p14="http://schemas.microsoft.com/office/powerpoint/2010/main" val="1916470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par>
                          <p:cTn id="17" fill="hold">
                            <p:stCondLst>
                              <p:cond delay="12160"/>
                            </p:stCondLst>
                            <p:childTnLst>
                              <p:par>
                                <p:cTn id="18" presetID="1" presetClass="mediacall" presetSubtype="0" fill="hold" nodeType="afterEffect">
                                  <p:stCondLst>
                                    <p:cond delay="0"/>
                                  </p:stCondLst>
                                  <p:childTnLst>
                                    <p:cmd type="call" cmd="playFrom(0.0)">
                                      <p:cBhvr>
                                        <p:cTn id="19" dur="33447" fill="hold"/>
                                        <p:tgtEl>
                                          <p:spTgt spid="15"/>
                                        </p:tgtEl>
                                      </p:cBhvr>
                                    </p:cmd>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7"/>
                                        </p:tgtEl>
                                        <p:attrNameLst>
                                          <p:attrName>fillcolor</p:attrName>
                                        </p:attrNameLst>
                                      </p:cBhvr>
                                      <p:to>
                                        <a:srgbClr val="E3F533"/>
                                      </p:to>
                                    </p:animClr>
                                    <p:set>
                                      <p:cBhvr>
                                        <p:cTn id="24" dur="2000" fill="hold"/>
                                        <p:tgtEl>
                                          <p:spTgt spid="7"/>
                                        </p:tgtEl>
                                        <p:attrNameLst>
                                          <p:attrName>fill.type</p:attrName>
                                        </p:attrNameLst>
                                      </p:cBhvr>
                                      <p:to>
                                        <p:strVal val="solid"/>
                                      </p:to>
                                    </p:set>
                                    <p:set>
                                      <p:cBhvr>
                                        <p:cTn id="25"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5"/>
                                        </p:tgtEl>
                                      </p:cBhvr>
                                    </p:cmd>
                                  </p:childTnLst>
                                </p:cTn>
                              </p:par>
                            </p:childTnLst>
                          </p:cTn>
                        </p:par>
                      </p:childTnLst>
                    </p:cTn>
                  </p:par>
                </p:childTnLst>
              </p:cTn>
              <p:nextCondLst>
                <p:cond evt="onClick" delay="0">
                  <p:tgtEl>
                    <p:spTgt spid="15"/>
                  </p:tgtEl>
                </p:cond>
              </p:nextCondLst>
            </p:seq>
            <p:video>
              <p:cMediaNode vol="20000">
                <p:cTn id="31" fill="hold" display="0">
                  <p:stCondLst>
                    <p:cond delay="indefinite"/>
                  </p:stCondLst>
                </p:cTn>
                <p:tgtEl>
                  <p:spTgt spid="15"/>
                </p:tgtEl>
              </p:cMediaNode>
            </p:video>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26"/>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¿Cuáles son los siete dolores de la Virgen María?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628611"/>
            <a:ext cx="3124200" cy="2585323"/>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PROFECÍA DE SIMEÓN, LA HUÍDA A BELÉN, LA PÉRDIDA DE JESÚS, ENCUENTRO CON JESÚS RUMBO AL CALVARIO, </a:t>
            </a:r>
          </a:p>
          <a:p>
            <a:r>
              <a:rPr lang="en-US" b="1" dirty="0">
                <a:solidFill>
                  <a:schemeClr val="tx1">
                    <a:lumMod val="95000"/>
                    <a:lumOff val="5000"/>
                  </a:schemeClr>
                </a:solidFill>
              </a:rPr>
              <a:t>CRUCIFIXIÓN DE JESÚS,</a:t>
            </a:r>
          </a:p>
          <a:p>
            <a:r>
              <a:rPr lang="en-US" b="1" dirty="0">
                <a:solidFill>
                  <a:schemeClr val="tx1">
                    <a:lumMod val="95000"/>
                    <a:lumOff val="5000"/>
                  </a:schemeClr>
                </a:solidFill>
              </a:rPr>
              <a:t>DESCENDIMIENTO DE JESÚS, SEPULTURA DE JESÚS.</a:t>
            </a:r>
          </a:p>
        </p:txBody>
      </p:sp>
      <p:sp>
        <p:nvSpPr>
          <p:cNvPr id="8" name="TextBox 7">
            <a:hlinkClick r:id="rId8" action="ppaction://hlinkpres?slideindex=1&amp;slidetitle="/>
          </p:cNvPr>
          <p:cNvSpPr txBox="1"/>
          <p:nvPr/>
        </p:nvSpPr>
        <p:spPr>
          <a:xfrm>
            <a:off x="5579806" y="1581096"/>
            <a:ext cx="3124200" cy="2585323"/>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PROFECÍA DE SIMEÓN, LA HUÍDA A SAMARÍA, LA PÉRDIDA DE JESÚS, ENCUENTRO CON JESÚS RUMBO AL CALVARIO, </a:t>
            </a:r>
          </a:p>
          <a:p>
            <a:r>
              <a:rPr lang="en-US" b="1" dirty="0">
                <a:solidFill>
                  <a:schemeClr val="tx1">
                    <a:lumMod val="95000"/>
                    <a:lumOff val="5000"/>
                  </a:schemeClr>
                </a:solidFill>
              </a:rPr>
              <a:t>CRUCIFIXIÓN DE JESÚS,</a:t>
            </a:r>
          </a:p>
          <a:p>
            <a:r>
              <a:rPr lang="en-US" b="1" dirty="0">
                <a:solidFill>
                  <a:schemeClr val="tx1">
                    <a:lumMod val="95000"/>
                    <a:lumOff val="5000"/>
                  </a:schemeClr>
                </a:solidFill>
              </a:rPr>
              <a:t>DESCENDIMIENTO DE JESÚS, SEPULTURA DE JESÚS.</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213934"/>
            <a:ext cx="3124200" cy="2585323"/>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PROFECÍA DE SIMEÓN, LA HUÍDA A NAZARET, LA PÉRDIDA DE JESÚS, ENCUENTRO CON JESÚS RUMBO AL CALVARIO, </a:t>
            </a:r>
          </a:p>
          <a:p>
            <a:r>
              <a:rPr lang="en-US" b="1" dirty="0">
                <a:solidFill>
                  <a:schemeClr val="tx1">
                    <a:lumMod val="95000"/>
                    <a:lumOff val="5000"/>
                  </a:schemeClr>
                </a:solidFill>
              </a:rPr>
              <a:t>CRUCIFIXIÓN DE JESÚS,</a:t>
            </a:r>
          </a:p>
          <a:p>
            <a:r>
              <a:rPr lang="en-US" b="1" dirty="0">
                <a:solidFill>
                  <a:schemeClr val="tx1">
                    <a:lumMod val="95000"/>
                    <a:lumOff val="5000"/>
                  </a:schemeClr>
                </a:solidFill>
              </a:rPr>
              <a:t>DESCENDIMIENTO DE JESÚS, SEPULTURA DE JESÚS.</a:t>
            </a:r>
          </a:p>
        </p:txBody>
      </p:sp>
      <p:sp>
        <p:nvSpPr>
          <p:cNvPr id="12" name="TextBox 11"/>
          <p:cNvSpPr txBox="1"/>
          <p:nvPr/>
        </p:nvSpPr>
        <p:spPr>
          <a:xfrm>
            <a:off x="5562600" y="4153446"/>
            <a:ext cx="3124200" cy="2585323"/>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PROFECÍA DE SIMEÓN, LA HUÍDA A EGIPTO, LA PÉRDIDA DE JESÚS, ENCUENTRO CON JESÚS RUMBO AL CALVARIO, </a:t>
            </a:r>
          </a:p>
          <a:p>
            <a:r>
              <a:rPr lang="en-US" b="1" dirty="0">
                <a:solidFill>
                  <a:schemeClr val="tx1">
                    <a:lumMod val="95000"/>
                    <a:lumOff val="5000"/>
                  </a:schemeClr>
                </a:solidFill>
              </a:rPr>
              <a:t>CRUCIFIXIÓN DE JESÚS,</a:t>
            </a:r>
          </a:p>
          <a:p>
            <a:r>
              <a:rPr lang="en-US" b="1" dirty="0">
                <a:solidFill>
                  <a:schemeClr val="tx1">
                    <a:lumMod val="95000"/>
                    <a:lumOff val="5000"/>
                  </a:schemeClr>
                </a:solidFill>
              </a:rPr>
              <a:t>DESCENDIMIENTO DE JESÚS, SEPULTURA DE JESÚS.</a:t>
            </a:r>
          </a:p>
        </p:txBody>
      </p:sp>
      <p:pic>
        <p:nvPicPr>
          <p:cNvPr id="15" name="cronometro 60 segundos (3)">
            <a:hlinkClick r:id="" action="ppaction://media"/>
            <a:extLst>
              <a:ext uri="{FF2B5EF4-FFF2-40B4-BE49-F238E27FC236}">
                <a16:creationId xmlns:a16="http://schemas.microsoft.com/office/drawing/2014/main" id="{A8175D37-42EA-4287-8199-1BBF7C39013A}"/>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4419600" y="3101066"/>
            <a:ext cx="1133016" cy="94839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572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4"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674"/>
            <a:ext cx="8229600" cy="762000"/>
          </a:xfrm>
        </p:spPr>
        <p:txBody>
          <a:bodyPr>
            <a:normAutofit fontScale="90000"/>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49. ¿Quién y dónde anunció a María que sería madre del Mesías?</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6" name="applause.wav"/>
            </a:hlinkClick>
          </p:cNvPr>
          <p:cNvSpPr/>
          <p:nvPr/>
        </p:nvSpPr>
        <p:spPr>
          <a:xfrm>
            <a:off x="609600" y="25146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7" name="explode.wav"/>
            </a:hlinkClick>
            <a:hlinkHover r:id="" action="ppaction://noaction" highlightClick="1"/>
          </p:cNvPr>
          <p:cNvSpPr/>
          <p:nvPr/>
        </p:nvSpPr>
        <p:spPr>
          <a:xfrm>
            <a:off x="4876800" y="25146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9" action="ppaction://hlinkpres?slideindex=1&amp;slidetitle=">
              <a:snd r:embed="rId8" name="camera.wav"/>
            </a:hlinkClick>
          </p:cNvPr>
          <p:cNvSpPr txBox="1"/>
          <p:nvPr/>
        </p:nvSpPr>
        <p:spPr>
          <a:xfrm>
            <a:off x="1295400" y="26670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GABRIEL EN NAZARETH DE GALILEA</a:t>
            </a:r>
          </a:p>
        </p:txBody>
      </p:sp>
      <p:sp>
        <p:nvSpPr>
          <p:cNvPr id="8" name="TextBox 7">
            <a:hlinkClick r:id="rId10" action="ppaction://hlinkpres?slideindex=1&amp;slidetitle="/>
          </p:cNvPr>
          <p:cNvSpPr txBox="1"/>
          <p:nvPr/>
        </p:nvSpPr>
        <p:spPr>
          <a:xfrm>
            <a:off x="5486400" y="26670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MIGUEL EN NAZARETH DE GALILEA</a:t>
            </a:r>
          </a:p>
        </p:txBody>
      </p:sp>
      <p:sp>
        <p:nvSpPr>
          <p:cNvPr id="9" name="Rectangle 8">
            <a:hlinkClick r:id="" action="ppaction://noaction" highlightClick="1">
              <a:snd r:embed="rId7" name="explode.wav"/>
            </a:hlinkClick>
          </p:cNvPr>
          <p:cNvSpPr/>
          <p:nvPr/>
        </p:nvSpPr>
        <p:spPr>
          <a:xfrm>
            <a:off x="609600" y="48768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7" name="explode.wav"/>
            </a:hlinkClick>
          </p:cNvPr>
          <p:cNvSpPr/>
          <p:nvPr/>
        </p:nvSpPr>
        <p:spPr>
          <a:xfrm>
            <a:off x="4876800" y="4876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1" action="ppaction://hlinkpres?slideindex=1&amp;slidetitle="/>
          </p:cNvPr>
          <p:cNvSpPr txBox="1"/>
          <p:nvPr/>
        </p:nvSpPr>
        <p:spPr>
          <a:xfrm>
            <a:off x="1295400" y="5029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GABRIEL EN BELÉN DE JUDÁ</a:t>
            </a:r>
          </a:p>
        </p:txBody>
      </p:sp>
      <p:sp>
        <p:nvSpPr>
          <p:cNvPr id="12" name="TextBox 11"/>
          <p:cNvSpPr txBox="1"/>
          <p:nvPr/>
        </p:nvSpPr>
        <p:spPr>
          <a:xfrm>
            <a:off x="5486400" y="50292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MIGUEL EN BELÉN DE JUDÁ</a:t>
            </a:r>
          </a:p>
        </p:txBody>
      </p:sp>
      <p:pic>
        <p:nvPicPr>
          <p:cNvPr id="15" name="cronometro 60 segundos (3)">
            <a:hlinkClick r:id="" action="ppaction://media"/>
            <a:extLst>
              <a:ext uri="{FF2B5EF4-FFF2-40B4-BE49-F238E27FC236}">
                <a16:creationId xmlns:a16="http://schemas.microsoft.com/office/drawing/2014/main" id="{D55E2ECE-00FF-4367-B13F-0D3E5BDCDBE5}"/>
              </a:ext>
            </a:extLst>
          </p:cNvPr>
          <p:cNvPicPr>
            <a:picLocks noChangeAspect="1"/>
          </p:cNvPicPr>
          <p:nvPr>
            <a:videoFile r:link="rId2"/>
            <p:extLst>
              <p:ext uri="{DAA4B4D4-6D71-4841-9C94-3DE7FCFB9230}">
                <p14:media xmlns:p14="http://schemas.microsoft.com/office/powerpoint/2010/main" r:embed="rId3">
                  <p14:trim st="37906"/>
                </p14:media>
              </p:ext>
            </p:extLst>
          </p:nvPr>
        </p:nvPicPr>
        <p:blipFill>
          <a:blip r:embed="rId12"/>
          <a:stretch>
            <a:fillRect/>
          </a:stretch>
        </p:blipFill>
        <p:spPr>
          <a:xfrm>
            <a:off x="3743788" y="3347885"/>
            <a:ext cx="1961228" cy="1641646"/>
          </a:xfrm>
          <a:prstGeom prst="ellipse">
            <a:avLst/>
          </a:prstGeom>
          <a:ln>
            <a:noFill/>
          </a:ln>
          <a:effectLst>
            <a:softEdge rad="112500"/>
          </a:effectLst>
        </p:spPr>
      </p:pic>
    </p:spTree>
    <p:extLst>
      <p:ext uri="{BB962C8B-B14F-4D97-AF65-F5344CB8AC3E}">
        <p14:creationId xmlns:p14="http://schemas.microsoft.com/office/powerpoint/2010/main" val="1069275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8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674"/>
            <a:ext cx="8229600" cy="762000"/>
          </a:xfrm>
        </p:spPr>
        <p:txBody>
          <a:bodyPr>
            <a:normAutofit fontScale="90000"/>
          </a:bodyPr>
          <a:lstStyle/>
          <a:p>
            <a:pPr algn="ctr"/>
            <a:r>
              <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50. ¿Quién y en qué año se proclamó el dogma de la Asunción de la Santísima Virgen en cuerpo y alma al cielo?</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25146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25146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26670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PÍO XII EN 1950</a:t>
            </a:r>
          </a:p>
        </p:txBody>
      </p:sp>
      <p:sp>
        <p:nvSpPr>
          <p:cNvPr id="8" name="TextBox 7">
            <a:hlinkClick r:id="rId9" action="ppaction://hlinkpres?slideindex=1&amp;slidetitle="/>
          </p:cNvPr>
          <p:cNvSpPr txBox="1"/>
          <p:nvPr/>
        </p:nvSpPr>
        <p:spPr>
          <a:xfrm>
            <a:off x="5486400" y="26670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PÍO XII EN 1954</a:t>
            </a:r>
          </a:p>
        </p:txBody>
      </p:sp>
      <p:sp>
        <p:nvSpPr>
          <p:cNvPr id="9" name="Rectangle 8">
            <a:hlinkClick r:id="" action="ppaction://noaction" highlightClick="1">
              <a:snd r:embed="rId6" name="explode.wav"/>
            </a:hlinkClick>
          </p:cNvPr>
          <p:cNvSpPr/>
          <p:nvPr/>
        </p:nvSpPr>
        <p:spPr>
          <a:xfrm>
            <a:off x="609600" y="48768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876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5029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PÍO XI EN 1954</a:t>
            </a:r>
          </a:p>
        </p:txBody>
      </p:sp>
      <p:sp>
        <p:nvSpPr>
          <p:cNvPr id="12" name="TextBox 11"/>
          <p:cNvSpPr txBox="1"/>
          <p:nvPr/>
        </p:nvSpPr>
        <p:spPr>
          <a:xfrm>
            <a:off x="5486400" y="50292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PÍO IX EN 1950</a:t>
            </a:r>
          </a:p>
        </p:txBody>
      </p:sp>
      <p:pic>
        <p:nvPicPr>
          <p:cNvPr id="15" name="cronometro 60 segundos (3)">
            <a:hlinkClick r:id="" action="ppaction://media"/>
            <a:extLst>
              <a:ext uri="{FF2B5EF4-FFF2-40B4-BE49-F238E27FC236}">
                <a16:creationId xmlns:a16="http://schemas.microsoft.com/office/drawing/2014/main" id="{D55E2ECE-00FF-4367-B13F-0D3E5BDCDBE5}"/>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743788" y="3347885"/>
            <a:ext cx="1961228" cy="1641646"/>
          </a:xfrm>
          <a:prstGeom prst="ellipse">
            <a:avLst/>
          </a:prstGeom>
          <a:ln>
            <a:noFill/>
          </a:ln>
          <a:effectLst>
            <a:softEdge rad="112500"/>
          </a:effectLst>
        </p:spPr>
      </p:pic>
    </p:spTree>
    <p:extLst>
      <p:ext uri="{BB962C8B-B14F-4D97-AF65-F5344CB8AC3E}">
        <p14:creationId xmlns:p14="http://schemas.microsoft.com/office/powerpoint/2010/main" val="263014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4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91" y="912879"/>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¿Qué significan las palabras que Jesús dijo a la Virgen y a San Juan, cuando estaba clavado en la cruz?</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applaus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6"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EN LA PERSONA DE SU DISCÍPULO NOS LA ENTREGÓ A TODOS COMO MADRE. </a:t>
            </a:r>
          </a:p>
        </p:txBody>
      </p:sp>
      <p:sp>
        <p:nvSpPr>
          <p:cNvPr id="8" name="TextBox 7">
            <a:hlinkClick r:id="rId9" action="ppaction://hlinkpres?slideindex=1&amp;slidetitle="/>
          </p:cNvPr>
          <p:cNvSpPr txBox="1"/>
          <p:nvPr/>
        </p:nvSpPr>
        <p:spPr>
          <a:xfrm>
            <a:off x="5486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JUAN DEBÍA QUERER MUCHO A LA VIRGEN. </a:t>
            </a:r>
          </a:p>
          <a:p>
            <a:endParaRPr lang="en-US" b="1" dirty="0">
              <a:solidFill>
                <a:schemeClr val="tx1">
                  <a:lumMod val="95000"/>
                  <a:lumOff val="5000"/>
                </a:schemeClr>
              </a:solidFill>
            </a:endParaRPr>
          </a:p>
        </p:txBody>
      </p:sp>
      <p:sp>
        <p:nvSpPr>
          <p:cNvPr id="9" name="Rectangle 8">
            <a:hlinkClick r:id="" action="ppaction://noaction" highlightClick="1">
              <a:snd r:embed="rId6"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6"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MARÍA IBA A ADOPTAR SÓLO A JUAN. </a:t>
            </a:r>
          </a:p>
        </p:txBody>
      </p:sp>
      <p:sp>
        <p:nvSpPr>
          <p:cNvPr id="12" name="TextBox 11"/>
          <p:cNvSpPr txBox="1"/>
          <p:nvPr/>
        </p:nvSpPr>
        <p:spPr>
          <a:xfrm>
            <a:off x="5522297"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JUAN DEBÍA CUIDAR DE LA VIRGEN. </a:t>
            </a:r>
          </a:p>
        </p:txBody>
      </p:sp>
      <p:pic>
        <p:nvPicPr>
          <p:cNvPr id="15" name="cronometro 60 segundos (3)">
            <a:hlinkClick r:id="" action="ppaction://media"/>
            <a:extLst>
              <a:ext uri="{FF2B5EF4-FFF2-40B4-BE49-F238E27FC236}">
                <a16:creationId xmlns:a16="http://schemas.microsoft.com/office/drawing/2014/main" id="{862CAF77-DC73-4C21-9DEC-8DB0AEEFDB2A}"/>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33923"/>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20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E3F533"/>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¿Qué nos enseña la Virgen al estar al pie de la cruz?</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highlightClick="1">
              <a:snd r:embed="rId6" name="applaus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8" action="ppaction://hlinkpres?slideindex=1&amp;slidetitle=">
              <a:snd r:embed="rId7"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UNA MADRE SIEMPRE ESTÁ JUNTO A SU HIJO. </a:t>
            </a:r>
          </a:p>
        </p:txBody>
      </p:sp>
      <p:sp>
        <p:nvSpPr>
          <p:cNvPr id="8" name="TextBox 7">
            <a:hlinkClick r:id="rId9" action="ppaction://hlinkpres?slideindex=1&amp;slidetitle="/>
          </p:cNvPr>
          <p:cNvSpPr txBox="1"/>
          <p:nvPr/>
        </p:nvSpPr>
        <p:spPr>
          <a:xfrm>
            <a:off x="5486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DEBEMOS PERSEVERAR Y SEGUIR A JESÚS HASTA LA CRUZ. </a:t>
            </a: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369332"/>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LA VIRGEN SUFRIÓ. </a:t>
            </a:r>
          </a:p>
        </p:txBody>
      </p:sp>
      <p:sp>
        <p:nvSpPr>
          <p:cNvPr id="12" name="TextBox 11"/>
          <p:cNvSpPr txBox="1"/>
          <p:nvPr/>
        </p:nvSpPr>
        <p:spPr>
          <a:xfrm>
            <a:off x="5552614" y="4343400"/>
            <a:ext cx="3124200" cy="646331"/>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QUE ELLA NO LE TUVO MIEDO A LA CRUZ. </a:t>
            </a:r>
          </a:p>
        </p:txBody>
      </p:sp>
      <p:pic>
        <p:nvPicPr>
          <p:cNvPr id="15" name="cronometro 60 segundos (3)">
            <a:hlinkClick r:id="" action="ppaction://media"/>
            <a:extLst>
              <a:ext uri="{FF2B5EF4-FFF2-40B4-BE49-F238E27FC236}">
                <a16:creationId xmlns:a16="http://schemas.microsoft.com/office/drawing/2014/main" id="{80BE595B-C7B2-4CB9-BE94-A1DFEEFA065D}"/>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33923"/>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116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E3F533"/>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755"/>
            <a:ext cx="8229600" cy="762000"/>
          </a:xfrm>
        </p:spPr>
        <p:txBody>
          <a:bodyPr>
            <a:norm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 ¿Qué es un dogma?</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UNA VERDAD ABSOLUTA QUE DEBE SER CREÍDA POR LOS FIELES. </a:t>
            </a:r>
          </a:p>
        </p:txBody>
      </p:sp>
      <p:sp>
        <p:nvSpPr>
          <p:cNvPr id="8" name="TextBox 7">
            <a:hlinkClick r:id="rId8" action="ppaction://hlinkpres?slideindex=1&amp;slidetitle="/>
          </p:cNvPr>
          <p:cNvSpPr txBox="1"/>
          <p:nvPr/>
        </p:nvSpPr>
        <p:spPr>
          <a:xfrm>
            <a:off x="5486400" y="1981200"/>
            <a:ext cx="3124200" cy="923330"/>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UNA VERDAD QUE DEBE SER CREÍDA POR LOS FIELES. </a:t>
            </a:r>
          </a:p>
        </p:txBody>
      </p:sp>
      <p:sp>
        <p:nvSpPr>
          <p:cNvPr id="9" name="Rectangle 8">
            <a:hlinkClick r:id="" action="ppaction://noaction" highlightClick="1">
              <a:snd r:embed="rId9" name="applaus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5" name="explod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2031325"/>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UNA VERDAD DE FE, EXPLÍCITA O IMPLICITAMENTE  CONTENIDA EN LA REVELACIÓN QUE DEBE SER CREÍDA POR LOS FIELES.</a:t>
            </a:r>
          </a:p>
        </p:txBody>
      </p:sp>
      <p:sp>
        <p:nvSpPr>
          <p:cNvPr id="12" name="TextBox 11"/>
          <p:cNvSpPr txBox="1"/>
          <p:nvPr/>
        </p:nvSpPr>
        <p:spPr>
          <a:xfrm>
            <a:off x="5486400" y="4343400"/>
            <a:ext cx="3124200" cy="1200329"/>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ES UNA VERDAD DE MORAL DICHA POR EL PAPA QUE DEBE SER CREÍDA POR LOS FIELES. </a:t>
            </a:r>
          </a:p>
        </p:txBody>
      </p:sp>
      <p:pic>
        <p:nvPicPr>
          <p:cNvPr id="15" name="cronometro 60 segundos (3)">
            <a:hlinkClick r:id="" action="ppaction://media"/>
            <a:extLst>
              <a:ext uri="{FF2B5EF4-FFF2-40B4-BE49-F238E27FC236}">
                <a16:creationId xmlns:a16="http://schemas.microsoft.com/office/drawing/2014/main" id="{847128C3-EEF6-49B7-A0F7-FAB0E636EF6B}"/>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3591386" y="2533923"/>
            <a:ext cx="1961228" cy="16416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24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rgbClr val="A4FD13"/>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975105"/>
            <a:ext cx="8229600" cy="762000"/>
          </a:xfrm>
        </p:spPr>
        <p:txBody>
          <a:bodyPr>
            <a:noAutofit/>
          </a:bodyPr>
          <a:lstStyle/>
          <a:p>
            <a:pPr algn="ct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 ¿Cuáles son los 4 dogmas que la Iglesia enseña acerca de la Virgen?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 action="ppaction://noaction" highlightClick="1">
              <a:snd r:embed="rId5" name="explode.wav"/>
            </a:hlinkClick>
          </p:cNvPr>
          <p:cNvSpPr/>
          <p:nvPr/>
        </p:nvSpPr>
        <p:spPr>
          <a:xfrm>
            <a:off x="609600" y="1828800"/>
            <a:ext cx="533400" cy="685800"/>
          </a:xfrm>
          <a:prstGeom prst="rect">
            <a:avLst/>
          </a:prstGeom>
          <a:scene3d>
            <a:camera prst="perspectiveBelow"/>
            <a:lightRig rig="threePt" dir="t"/>
          </a:scene3d>
          <a:sp3d>
            <a:bevelT w="139700" h="139700" prst="divo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A</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6" name="Rectangle 5">
            <a:hlinkClick r:id="" action="ppaction://noaction">
              <a:snd r:embed="rId5" name="explode.wav"/>
            </a:hlinkClick>
            <a:hlinkHover r:id="" action="ppaction://noaction" highlightClick="1"/>
          </p:cNvPr>
          <p:cNvSpPr/>
          <p:nvPr/>
        </p:nvSpPr>
        <p:spPr>
          <a:xfrm>
            <a:off x="4876800" y="18288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B</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7" name="TextBox 6">
            <a:hlinkClick r:id="rId7" action="ppaction://hlinkpres?slideindex=1&amp;slidetitle=">
              <a:snd r:embed="rId6" name="camera.wav"/>
            </a:hlinkClick>
          </p:cNvPr>
          <p:cNvSpPr txBox="1"/>
          <p:nvPr/>
        </p:nvSpPr>
        <p:spPr>
          <a:xfrm>
            <a:off x="1295400" y="1981200"/>
            <a:ext cx="3124200" cy="2585323"/>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MATERNIDAD DIVINA</a:t>
            </a:r>
          </a:p>
          <a:p>
            <a:r>
              <a:rPr lang="en-US" b="1" dirty="0">
                <a:solidFill>
                  <a:schemeClr val="tx1">
                    <a:lumMod val="95000"/>
                    <a:lumOff val="5000"/>
                  </a:schemeClr>
                </a:solidFill>
              </a:rPr>
              <a:t>LA VIRGINIDAD PERPETUA</a:t>
            </a:r>
          </a:p>
          <a:p>
            <a:r>
              <a:rPr lang="en-US" b="1" dirty="0">
                <a:solidFill>
                  <a:schemeClr val="tx1">
                    <a:lumMod val="95000"/>
                    <a:lumOff val="5000"/>
                  </a:schemeClr>
                </a:solidFill>
              </a:rPr>
              <a:t>LA INMACULADA CONCEPCIÓN</a:t>
            </a:r>
          </a:p>
          <a:p>
            <a:r>
              <a:rPr lang="en-US" b="1" dirty="0">
                <a:solidFill>
                  <a:schemeClr val="tx1">
                    <a:lumMod val="95000"/>
                    <a:lumOff val="5000"/>
                  </a:schemeClr>
                </a:solidFill>
              </a:rPr>
              <a:t>LA ASCENCIÓN DE LA VIRGEN EN CUERPO Y ALMA AL CIELO.</a:t>
            </a:r>
          </a:p>
          <a:p>
            <a:endParaRPr lang="en-US" b="1" dirty="0">
              <a:solidFill>
                <a:schemeClr val="tx1">
                  <a:lumMod val="95000"/>
                  <a:lumOff val="5000"/>
                </a:schemeClr>
              </a:solidFill>
            </a:endParaRPr>
          </a:p>
        </p:txBody>
      </p:sp>
      <p:sp>
        <p:nvSpPr>
          <p:cNvPr id="8" name="TextBox 7">
            <a:hlinkClick r:id="rId8" action="ppaction://hlinkpres?slideindex=1&amp;slidetitle="/>
          </p:cNvPr>
          <p:cNvSpPr txBox="1"/>
          <p:nvPr/>
        </p:nvSpPr>
        <p:spPr>
          <a:xfrm>
            <a:off x="5486400" y="1981200"/>
            <a:ext cx="3124200" cy="2585323"/>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MATERNIDAD DIVINA</a:t>
            </a:r>
          </a:p>
          <a:p>
            <a:r>
              <a:rPr lang="en-US" b="1" dirty="0">
                <a:solidFill>
                  <a:schemeClr val="tx1">
                    <a:lumMod val="95000"/>
                    <a:lumOff val="5000"/>
                  </a:schemeClr>
                </a:solidFill>
              </a:rPr>
              <a:t>LA VIRGINIDAD PERPETUA</a:t>
            </a:r>
          </a:p>
          <a:p>
            <a:r>
              <a:rPr lang="en-US" b="1" dirty="0">
                <a:solidFill>
                  <a:schemeClr val="tx1">
                    <a:lumMod val="95000"/>
                    <a:lumOff val="5000"/>
                  </a:schemeClr>
                </a:solidFill>
              </a:rPr>
              <a:t>LA INMACULADA CONCEPCIÓN</a:t>
            </a:r>
          </a:p>
          <a:p>
            <a:r>
              <a:rPr lang="en-US" b="1" dirty="0">
                <a:solidFill>
                  <a:schemeClr val="tx1">
                    <a:lumMod val="95000"/>
                    <a:lumOff val="5000"/>
                  </a:schemeClr>
                </a:solidFill>
              </a:rPr>
              <a:t>LA ASUNCIÓN DE LA VIRGEN EN ALMA AL CIELO.</a:t>
            </a:r>
          </a:p>
          <a:p>
            <a:endParaRPr lang="en-US" b="1" dirty="0">
              <a:solidFill>
                <a:schemeClr val="tx1">
                  <a:lumMod val="95000"/>
                  <a:lumOff val="5000"/>
                </a:schemeClr>
              </a:solidFill>
            </a:endParaRPr>
          </a:p>
        </p:txBody>
      </p:sp>
      <p:sp>
        <p:nvSpPr>
          <p:cNvPr id="9" name="Rectangle 8">
            <a:hlinkClick r:id="" action="ppaction://noaction" highlightClick="1">
              <a:snd r:embed="rId5" name="explode.wav"/>
            </a:hlinkClick>
          </p:cNvPr>
          <p:cNvSpPr/>
          <p:nvPr/>
        </p:nvSpPr>
        <p:spPr>
          <a:xfrm>
            <a:off x="609600" y="4191000"/>
            <a:ext cx="533400" cy="685800"/>
          </a:xfrm>
          <a:prstGeom prst="rect">
            <a:avLst/>
          </a:prstGeom>
          <a:scene3d>
            <a:camera prst="perspectiveBelow"/>
            <a:lightRig rig="threePt" dir="t"/>
          </a:scene3d>
          <a:sp3d>
            <a:bevelT prst="angle"/>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C</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0" name="Rectangle 9">
            <a:hlinkClick r:id="" action="ppaction://noaction" highlightClick="1">
              <a:snd r:embed="rId9" name="applause.wav"/>
            </a:hlinkClick>
          </p:cNvPr>
          <p:cNvSpPr/>
          <p:nvPr/>
        </p:nvSpPr>
        <p:spPr>
          <a:xfrm>
            <a:off x="4876800" y="4191000"/>
            <a:ext cx="533400" cy="685800"/>
          </a:xfrm>
          <a:prstGeom prst="rect">
            <a:avLst/>
          </a:prstGeom>
          <a:scene3d>
            <a:camera prst="perspectiveBelow"/>
            <a:lightRig rig="threePt" dir="t"/>
          </a:scene3d>
          <a:sp3d>
            <a:bevelT w="101600" prst="riblet"/>
          </a:sp3d>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D</a:t>
            </a:r>
            <a:endParaRPr lang="en-US" sz="3200" b="1" dirty="0">
              <a:ln w="18000">
                <a:solidFill>
                  <a:schemeClr val="accent2">
                    <a:satMod val="140000"/>
                  </a:schemeClr>
                </a:solidFill>
                <a:prstDash val="solid"/>
                <a:miter lim="800000"/>
              </a:ln>
              <a:noFill/>
              <a:effectLst>
                <a:glow rad="228600">
                  <a:schemeClr val="accent6">
                    <a:satMod val="175000"/>
                    <a:alpha val="40000"/>
                  </a:schemeClr>
                </a:glow>
                <a:outerShdw blurRad="63500" dir="3600000" algn="tl" rotWithShape="0">
                  <a:srgbClr val="000000">
                    <a:alpha val="70000"/>
                  </a:srgbClr>
                </a:outerShdw>
              </a:effectLst>
            </a:endParaRPr>
          </a:p>
        </p:txBody>
      </p:sp>
      <p:sp>
        <p:nvSpPr>
          <p:cNvPr id="11" name="TextBox 10">
            <a:hlinkClick r:id="rId10" action="ppaction://hlinkpres?slideindex=1&amp;slidetitle="/>
          </p:cNvPr>
          <p:cNvSpPr txBox="1"/>
          <p:nvPr/>
        </p:nvSpPr>
        <p:spPr>
          <a:xfrm>
            <a:off x="1295400" y="4343400"/>
            <a:ext cx="3124200" cy="2308324"/>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MATERNIDAD DIVINA</a:t>
            </a:r>
          </a:p>
          <a:p>
            <a:r>
              <a:rPr lang="en-US" b="1" dirty="0">
                <a:solidFill>
                  <a:schemeClr val="tx1">
                    <a:lumMod val="95000"/>
                    <a:lumOff val="5000"/>
                  </a:schemeClr>
                </a:solidFill>
              </a:rPr>
              <a:t>LA VIRGINIDAD TEMPORAL</a:t>
            </a:r>
          </a:p>
          <a:p>
            <a:r>
              <a:rPr lang="en-US" b="1" dirty="0">
                <a:solidFill>
                  <a:schemeClr val="tx1">
                    <a:lumMod val="95000"/>
                    <a:lumOff val="5000"/>
                  </a:schemeClr>
                </a:solidFill>
              </a:rPr>
              <a:t>LA INMACULADA CONCEPCIÓN</a:t>
            </a:r>
          </a:p>
          <a:p>
            <a:r>
              <a:rPr lang="en-US" b="1" dirty="0">
                <a:solidFill>
                  <a:schemeClr val="tx1">
                    <a:lumMod val="95000"/>
                    <a:lumOff val="5000"/>
                  </a:schemeClr>
                </a:solidFill>
              </a:rPr>
              <a:t>LA ASUNCIÓN DE LA VIRGEN EN CUERPO Y ALMA AL CIELO.</a:t>
            </a:r>
          </a:p>
        </p:txBody>
      </p:sp>
      <p:sp>
        <p:nvSpPr>
          <p:cNvPr id="12" name="TextBox 11"/>
          <p:cNvSpPr txBox="1"/>
          <p:nvPr/>
        </p:nvSpPr>
        <p:spPr>
          <a:xfrm>
            <a:off x="5486400" y="4343400"/>
            <a:ext cx="3124200" cy="2308324"/>
          </a:xfrm>
          <a:prstGeom prst="rect">
            <a:avLst/>
          </a:prstGeom>
          <a:effectLst>
            <a:glow rad="101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solidFill>
                  <a:schemeClr val="tx1">
                    <a:lumMod val="95000"/>
                    <a:lumOff val="5000"/>
                  </a:schemeClr>
                </a:solidFill>
              </a:rPr>
              <a:t>LA MATERNIDAD DIVINA</a:t>
            </a:r>
          </a:p>
          <a:p>
            <a:r>
              <a:rPr lang="en-US" b="1" dirty="0">
                <a:solidFill>
                  <a:schemeClr val="tx1">
                    <a:lumMod val="95000"/>
                    <a:lumOff val="5000"/>
                  </a:schemeClr>
                </a:solidFill>
              </a:rPr>
              <a:t>LA VIRGINIDAD PERPETUA</a:t>
            </a:r>
          </a:p>
          <a:p>
            <a:r>
              <a:rPr lang="en-US" b="1" dirty="0">
                <a:solidFill>
                  <a:schemeClr val="tx1">
                    <a:lumMod val="95000"/>
                    <a:lumOff val="5000"/>
                  </a:schemeClr>
                </a:solidFill>
              </a:rPr>
              <a:t>LA INMACULADA CONCEPCIÓN</a:t>
            </a:r>
          </a:p>
          <a:p>
            <a:r>
              <a:rPr lang="en-US" b="1" dirty="0">
                <a:solidFill>
                  <a:schemeClr val="tx1">
                    <a:lumMod val="95000"/>
                    <a:lumOff val="5000"/>
                  </a:schemeClr>
                </a:solidFill>
              </a:rPr>
              <a:t>LA ASUNCIÓN DE LA VIRGEN EN CUERPO Y ALMA AL CIELO.</a:t>
            </a:r>
          </a:p>
        </p:txBody>
      </p:sp>
      <p:pic>
        <p:nvPicPr>
          <p:cNvPr id="15" name="cronometro 60 segundos (3)">
            <a:hlinkClick r:id="" action="ppaction://media"/>
            <a:extLst>
              <a:ext uri="{FF2B5EF4-FFF2-40B4-BE49-F238E27FC236}">
                <a16:creationId xmlns:a16="http://schemas.microsoft.com/office/drawing/2014/main" id="{9C46B9EB-7D3D-48D3-B96B-83199850C308}"/>
              </a:ext>
            </a:extLst>
          </p:cNvPr>
          <p:cNvPicPr>
            <a:picLocks noChangeAspect="1"/>
          </p:cNvPicPr>
          <p:nvPr>
            <a:videoFile r:link="rId1"/>
            <p:extLst>
              <p:ext uri="{DAA4B4D4-6D71-4841-9C94-3DE7FCFB9230}">
                <p14:media xmlns:p14="http://schemas.microsoft.com/office/powerpoint/2010/main" r:embed="rId2">
                  <p14:trim st="37906"/>
                </p14:media>
              </p:ext>
            </p:extLst>
          </p:nvPr>
        </p:nvPicPr>
        <p:blipFill>
          <a:blip r:embed="rId11"/>
          <a:stretch>
            <a:fillRect/>
          </a:stretch>
        </p:blipFill>
        <p:spPr>
          <a:xfrm>
            <a:off x="4048586" y="3017831"/>
            <a:ext cx="1437814" cy="120352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par>
                          <p:cTn id="31" fill="hold">
                            <p:stCondLst>
                              <p:cond delay="4080"/>
                            </p:stCondLst>
                            <p:childTnLst>
                              <p:par>
                                <p:cTn id="32" presetID="1" presetClass="mediacall" presetSubtype="0" fill="hold" nodeType="afterEffect">
                                  <p:stCondLst>
                                    <p:cond delay="0"/>
                                  </p:stCondLst>
                                  <p:childTnLst>
                                    <p:cmd type="call" cmd="playFrom(0.0)">
                                      <p:cBhvr>
                                        <p:cTn id="33" dur="33447"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2"/>
                                        </p:tgtEl>
                                        <p:attrNameLst>
                                          <p:attrName>fillcolor</p:attrName>
                                        </p:attrNameLst>
                                      </p:cBhvr>
                                      <p:to>
                                        <a:srgbClr val="E3F533"/>
                                      </p:to>
                                    </p:animClr>
                                    <p:set>
                                      <p:cBhvr>
                                        <p:cTn id="38" dur="2000" fill="hold"/>
                                        <p:tgtEl>
                                          <p:spTgt spid="12"/>
                                        </p:tgtEl>
                                        <p:attrNameLst>
                                          <p:attrName>fill.type</p:attrName>
                                        </p:attrNameLst>
                                      </p:cBhvr>
                                      <p:to>
                                        <p:strVal val="solid"/>
                                      </p:to>
                                    </p:set>
                                    <p:set>
                                      <p:cBhvr>
                                        <p:cTn id="39"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5"/>
                                        </p:tgtEl>
                                      </p:cBhvr>
                                    </p:cmd>
                                  </p:childTnLst>
                                </p:cTn>
                              </p:par>
                            </p:childTnLst>
                          </p:cTn>
                        </p:par>
                      </p:childTnLst>
                    </p:cTn>
                  </p:par>
                </p:childTnLst>
              </p:cTn>
              <p:nextCondLst>
                <p:cond evt="onClick" delay="0">
                  <p:tgtEl>
                    <p:spTgt spid="15"/>
                  </p:tgtEl>
                </p:cond>
              </p:nextCondLst>
            </p:seq>
            <p:video>
              <p:cMediaNode vol="80000">
                <p:cTn id="45" fill="hold" display="0">
                  <p:stCondLst>
                    <p:cond delay="indefinite"/>
                  </p:stCondLst>
                </p:cTn>
                <p:tgtEl>
                  <p:spTgt spid="15"/>
                </p:tgtEl>
              </p:cMediaNode>
            </p:video>
          </p:childTnLst>
        </p:cTn>
      </p:par>
    </p:tnLst>
    <p:bldLst>
      <p:bldP spid="7" grpId="0" animBg="1"/>
      <p:bldP spid="8"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2573</TotalTime>
  <Words>3450</Words>
  <Application>Microsoft Office PowerPoint</Application>
  <PresentationFormat>Presentación en pantalla (4:3)</PresentationFormat>
  <Paragraphs>581</Paragraphs>
  <Slides>51</Slides>
  <Notes>51</Notes>
  <HiddenSlides>0</HiddenSlides>
  <MMClips>50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Calibri</vt:lpstr>
      <vt:lpstr>Constantia</vt:lpstr>
      <vt:lpstr>Gloria Hallelujah</vt:lpstr>
      <vt:lpstr>Wingdings 2</vt:lpstr>
      <vt:lpstr>Flow</vt:lpstr>
      <vt:lpstr>Presentación de PowerPoint</vt:lpstr>
      <vt:lpstr>1. ¿Quién es la Virgen María?</vt:lpstr>
      <vt:lpstr>2. ¿Cómo se llamaban los padres de la Virgen María?</vt:lpstr>
      <vt:lpstr>3. ¿Qué se entiende por presentación de la Santísima Virgen María en el templo?</vt:lpstr>
      <vt:lpstr>4. ¿Cuáles son los siete dolores de la Virgen María?</vt:lpstr>
      <vt:lpstr>5. ¿Qué significan las palabras que Jesús dijo a la Virgen y a San Juan, cuando estaba clavado en la cruz?</vt:lpstr>
      <vt:lpstr>6. ¿Qué nos enseña la Virgen al estar al pie de la cruz?</vt:lpstr>
      <vt:lpstr>7. ¿Qué es un dogma?</vt:lpstr>
      <vt:lpstr>8. ¿Cuáles son los 4 dogmas que la Iglesia enseña acerca de la Virgen?</vt:lpstr>
      <vt:lpstr>Presentación de PowerPoint</vt:lpstr>
      <vt:lpstr>10. ¿Cuáles son las principales oraciones dedicadas a la Virgen María?</vt:lpstr>
      <vt:lpstr>11. ¿Qué significa la Asunción de la Virgen María?</vt:lpstr>
      <vt:lpstr>12. ¿Cuál es el significado de la palabra María?</vt:lpstr>
      <vt:lpstr>13. ¿Para qué visitó la Virgen a su prima Santa Isabel?</vt:lpstr>
      <vt:lpstr>14. ¿Qué cántico pronunció la Virgen, al oír las alabanzas de Santa Isabel?</vt:lpstr>
      <vt:lpstr>15. ¿Cuáles son las virtudes más sobresalientes de la Virgen María?</vt:lpstr>
      <vt:lpstr>16. ¿La Virgen María realiza milagros? Sí o no. Explique</vt:lpstr>
      <vt:lpstr>17. ¿Qué papel desempeña San José en la vida de María?</vt:lpstr>
      <vt:lpstr>18. ¿A qué se llama advocación de la Virgen?</vt:lpstr>
      <vt:lpstr>19. Identifique estas 10 advocaciones de la Santísima Virgen María</vt:lpstr>
      <vt:lpstr>20. ¿Cuándo se apareció por primera vez la Virgen en Fátima y a quiénes?</vt:lpstr>
      <vt:lpstr>21. ¿En qué consiste la advocación de Nuestra Señora de la Candelaria?</vt:lpstr>
      <vt:lpstr> ¿Por qué nuestra parroquia está bajo el patrocinio de nuestra Señora de la Candelaria?</vt:lpstr>
      <vt:lpstr>22. ¿Quién es la patrona de Colombia?</vt:lpstr>
      <vt:lpstr>23. ¿Cuál es el culto que le rendimos a la Virgen María? </vt:lpstr>
      <vt:lpstr>24. ¿Cuáles son las relaciones que existen entre la Virgen y la Santísima Trinidad?</vt:lpstr>
      <vt:lpstr>25. ¿Qué características ha de tener nuestra devoción a la Virgen?</vt:lpstr>
      <vt:lpstr>26. ¿Por qué es importante la oración del Ave María?</vt:lpstr>
      <vt:lpstr>27. ¿De qué partes está compuesta el Ave María?</vt:lpstr>
      <vt:lpstr>28. ¿La Virgen tuvo otros hijos? Sí o no. Explique</vt:lpstr>
      <vt:lpstr>29. ¿Cuál fue la primera intervención de la Virgen en la vida pública de Jesús? Explique</vt:lpstr>
      <vt:lpstr>30. ¿Qué hizo la Virgen después de la muerte y sepultura del Señor?</vt:lpstr>
      <vt:lpstr>32. ¿Qué profecía hace Isaías sobre la Virgen?</vt:lpstr>
      <vt:lpstr>33. Mencione 5 títulos que se dan a nuestra Señora, la Virgen María.</vt:lpstr>
      <vt:lpstr>34. ¿Por qué decimos que María es la estrella de la Evangelización?</vt:lpstr>
      <vt:lpstr>35. ¿Cuáles son las solemnidades que celebramos en honor a la Santísima Virgen durante el año y en qué fechas?</vt:lpstr>
      <vt:lpstr>36. ¿Qué es el ángelus?</vt:lpstr>
      <vt:lpstr>37. ¿Qué es el santo rosario?</vt:lpstr>
      <vt:lpstr>38. ¿Cuáles son los misterios luminosos?</vt:lpstr>
      <vt:lpstr>39. ¿Cuál es el día de la semana tradicionalmente dedicado a la Virgen?</vt:lpstr>
      <vt:lpstr>40. ¿Qué es el Fiat de la Virgen María?</vt:lpstr>
      <vt:lpstr>41. ¿Hay algún mes dedicado al santo rosario? ¿Por qué ese mes?</vt:lpstr>
      <vt:lpstr>42. ¿Cómo entiendes la expresión “a Jesús por María”?</vt:lpstr>
      <vt:lpstr>43. ¿Cuál es el origen del Escapulario del Carmen?</vt:lpstr>
      <vt:lpstr>44. ¿Por qué decimos que María es refugio de los pecadores?</vt:lpstr>
      <vt:lpstr>45. ¿Cuál es el mes dedicado a la Virgen de modo especial? y ¿Por qué?</vt:lpstr>
      <vt:lpstr>46. ¿Cuál es el evangelista que ha sido llamado “el pintor de la Virgen”?</vt:lpstr>
      <vt:lpstr>47. ¿Quién es la patrona de nuestra diócesis de Sonsón-Rionegro?</vt:lpstr>
      <vt:lpstr>48. ¿Qué dice el concilio vaticano II acerca de la devoción a la Virgen?</vt:lpstr>
      <vt:lpstr>49. ¿Quién y dónde anunció a María que sería madre del Mesías?</vt:lpstr>
      <vt:lpstr>50. ¿Quién y en qué año se proclamó el dogma de la Asunción de la Santísima Virgen en cuerpo y alma al cielo?</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JUBILEO CATEQUISTAS</dc:title>
  <dc:creator>Belisario Ciro M</dc:creator>
  <cp:lastModifiedBy>Hijos del Fiat</cp:lastModifiedBy>
  <cp:revision>349</cp:revision>
  <dcterms:created xsi:type="dcterms:W3CDTF">2007-05-05T20:45:15Z</dcterms:created>
  <dcterms:modified xsi:type="dcterms:W3CDTF">2018-06-30T12:28:50Z</dcterms:modified>
</cp:coreProperties>
</file>